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4" r:id="rId7"/>
    <p:sldId id="262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Rent.ru" initials="M" lastIdx="1" clrIdx="0">
    <p:extLst>
      <p:ext uri="{19B8F6BF-5375-455C-9EA6-DF929625EA0E}">
        <p15:presenceInfo xmlns:p15="http://schemas.microsoft.com/office/powerpoint/2012/main" userId="MrRent.r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E70"/>
    <a:srgbClr val="538885"/>
    <a:srgbClr val="9A9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71" autoAdjust="0"/>
    <p:restoredTop sz="94660"/>
  </p:normalViewPr>
  <p:slideViewPr>
    <p:cSldViewPr snapToGrid="0">
      <p:cViewPr>
        <p:scale>
          <a:sx n="75" d="100"/>
          <a:sy n="75" d="100"/>
        </p:scale>
        <p:origin x="814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18F14-E4F4-4CD8-B832-22859DF76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53E68D6-CB1E-4969-A298-5E13053B5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E6BBA8-6580-419D-8E36-63FAC9DB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2EDDDF-6662-4C11-BEE9-DDBF8CCF3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9DA8B0-EC06-48C6-BDA9-28D61868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84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19E1F8-B053-4354-BA46-8CEFC63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1DEADF-6FF7-4F20-9078-1BC328577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685AD9-9201-4739-A5D0-1EFBE951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CBBEBC-C7CB-4C44-8192-F8CCE5D2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2D64C2-338C-4693-8230-79F8CC34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4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F5E204-2DD2-4B94-8CB0-67C5F1D90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0BEBFF-9BAC-4370-8FDF-02B2B0C36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9590C2-EEE9-4F0E-8488-0B9266F2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EB3685-C0AF-4CF6-80EC-8EB96CE0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4214E4-7C6E-4A7D-88C1-FE6C0E5C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81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2D9BE-66B1-449E-BE42-9BED70B5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76CB0-1C9D-4232-8F6A-2C20A4F44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DE8E72-0D89-4448-A83D-C9700FB8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0ABCF3-B332-4971-8F5E-F5FB7451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B9AA98-56FF-4A58-A376-07972C1A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71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FDFF68-99B6-4854-B8EE-FC659EEA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2D6209-F3A6-4E36-8B82-572A8AF9C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90386D-A1E7-46BC-924C-3533047F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D09CFD-9AF6-4357-851A-CF39C8EF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C38591-C168-4A65-A9EC-D671C94E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38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A6188-FFC8-46AD-9D24-EF9B69D1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874FF0-6B67-4922-BE54-006991780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041EF4-6CF2-4513-9062-AC239E4A0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4DD5F4-8B94-4BD8-A992-43DD7FC33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3E3573-7A72-43D3-BB8D-AD26B780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AD4F67-816A-4DDF-8A81-3091E254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004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DDBCD-EE4E-4AC3-8C19-629116C5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D2BA64-8425-4E9A-87A7-DA106D397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AC97FD-BDCB-4F49-8DAC-EE508383F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DC7D4F-3FBC-441C-890D-4CA5C4DED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488D77-3771-444A-8E55-84E86FEEE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6A5AFC4-A0A3-4099-A9E5-4B070A0D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2D70BCF-8F8F-49DD-9D68-310546B9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4A83FCC-3C03-48F8-B24C-15AC87B1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81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F2CFD-21CE-4B5C-BA70-8C6B7E2D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AF6574-1831-4D1C-A537-CDCA812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192252-4C3E-4054-8270-FE541EBD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31C25A-22B1-49AF-92E8-E131F5EC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03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812354-26E9-40E2-AD9B-B90F6BA3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B84B60-37D6-4259-A271-9DF01BEA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0678C9-6C65-47CC-8C13-E3F67174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1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2EFBB-8A96-4E4C-B797-BAA490C9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A91E97-B9F4-4B6A-922C-62044E32C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F8E81E-B8E5-47F1-BCDE-60B41616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EEA1AF-7FA8-4A9C-92CF-C5214060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B57C0C-32F2-4F7C-A11E-CF59EB22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45A4B2-3857-432C-B43E-9DD4A62C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39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FA07E-3DCB-4CCC-96B9-8BC26375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7BD2FB0-E73B-4C63-B760-B49930D35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AA8043-4E07-4473-B431-1414E0037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B1286D-0BA4-4062-9DA5-085D959E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F78B0A-37B0-4552-9FB0-0EB4F2C6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372173-4296-4BF7-8577-E4F92D58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08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6E700-D612-4145-9BFF-1E163848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DAFA21-925C-4FDC-85DC-96DBBFE32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30676F-8C65-4778-8E96-BC2F74927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DD374-98F7-4E29-8FD9-AC9D2523FF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700C90-84C2-439D-820D-B6F112BCC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F63E92-1D40-4E86-9A40-C1C79C0F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AE53C-D852-4F0E-9748-2071E0826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72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88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Группа 365">
            <a:extLst>
              <a:ext uri="{FF2B5EF4-FFF2-40B4-BE49-F238E27FC236}">
                <a16:creationId xmlns:a16="http://schemas.microsoft.com/office/drawing/2014/main" id="{CA668D16-F23A-4993-96E7-03AEF0C5FCC1}"/>
              </a:ext>
            </a:extLst>
          </p:cNvPr>
          <p:cNvGrpSpPr/>
          <p:nvPr/>
        </p:nvGrpSpPr>
        <p:grpSpPr>
          <a:xfrm>
            <a:off x="59996" y="-371879"/>
            <a:ext cx="13555661" cy="8775101"/>
            <a:chOff x="106329" y="-839239"/>
            <a:chExt cx="13555661" cy="8775101"/>
          </a:xfrm>
          <a:blipFill>
            <a:blip r:embed="rId2"/>
            <a:stretch>
              <a:fillRect/>
            </a:stretch>
          </a:blipFill>
        </p:grpSpPr>
        <p:grpSp>
          <p:nvGrpSpPr>
            <p:cNvPr id="354" name="Группа 353">
              <a:extLst>
                <a:ext uri="{FF2B5EF4-FFF2-40B4-BE49-F238E27FC236}">
                  <a16:creationId xmlns:a16="http://schemas.microsoft.com/office/drawing/2014/main" id="{773A5632-9CA9-4EA6-8E43-407B1EEFCA8C}"/>
                </a:ext>
              </a:extLst>
            </p:cNvPr>
            <p:cNvGrpSpPr/>
            <p:nvPr/>
          </p:nvGrpSpPr>
          <p:grpSpPr>
            <a:xfrm>
              <a:off x="106329" y="-839239"/>
              <a:ext cx="13555661" cy="8775101"/>
              <a:chOff x="106329" y="-839239"/>
              <a:chExt cx="13555661" cy="8775101"/>
            </a:xfrm>
            <a:grpFill/>
          </p:grpSpPr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A54714F6-399E-4AF4-82B4-13FAC4CB3F73}"/>
                  </a:ext>
                </a:extLst>
              </p:cNvPr>
              <p:cNvSpPr/>
              <p:nvPr/>
            </p:nvSpPr>
            <p:spPr>
              <a:xfrm>
                <a:off x="149554" y="2174565"/>
                <a:ext cx="4561342" cy="4288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5" name="Овал 354">
                <a:extLst>
                  <a:ext uri="{FF2B5EF4-FFF2-40B4-BE49-F238E27FC236}">
                    <a16:creationId xmlns:a16="http://schemas.microsoft.com/office/drawing/2014/main" id="{21D179F9-613D-47DB-885D-CBCB2B27D717}"/>
                  </a:ext>
                </a:extLst>
              </p:cNvPr>
              <p:cNvSpPr/>
              <p:nvPr/>
            </p:nvSpPr>
            <p:spPr>
              <a:xfrm>
                <a:off x="4918117" y="1613280"/>
                <a:ext cx="2860070" cy="2499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6" name="Овал 355">
                <a:extLst>
                  <a:ext uri="{FF2B5EF4-FFF2-40B4-BE49-F238E27FC236}">
                    <a16:creationId xmlns:a16="http://schemas.microsoft.com/office/drawing/2014/main" id="{45FA7A02-0AA1-4014-8D40-1620CFD40040}"/>
                  </a:ext>
                </a:extLst>
              </p:cNvPr>
              <p:cNvSpPr/>
              <p:nvPr/>
            </p:nvSpPr>
            <p:spPr>
              <a:xfrm>
                <a:off x="4860019" y="4523545"/>
                <a:ext cx="1731745" cy="1576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7" name="Овал 356">
                <a:extLst>
                  <a:ext uri="{FF2B5EF4-FFF2-40B4-BE49-F238E27FC236}">
                    <a16:creationId xmlns:a16="http://schemas.microsoft.com/office/drawing/2014/main" id="{601CC928-90D9-49C4-B3E2-9C70FEF2CEC0}"/>
                  </a:ext>
                </a:extLst>
              </p:cNvPr>
              <p:cNvSpPr/>
              <p:nvPr/>
            </p:nvSpPr>
            <p:spPr>
              <a:xfrm>
                <a:off x="8326314" y="946497"/>
                <a:ext cx="2276096" cy="19298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8" name="Овал 357">
                <a:extLst>
                  <a:ext uri="{FF2B5EF4-FFF2-40B4-BE49-F238E27FC236}">
                    <a16:creationId xmlns:a16="http://schemas.microsoft.com/office/drawing/2014/main" id="{7D7733BF-82F1-4553-BB93-89B59821EB6D}"/>
                  </a:ext>
                </a:extLst>
              </p:cNvPr>
              <p:cNvSpPr/>
              <p:nvPr/>
            </p:nvSpPr>
            <p:spPr>
              <a:xfrm>
                <a:off x="7938239" y="3209792"/>
                <a:ext cx="2680229" cy="25856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9" name="Овал 358">
                <a:extLst>
                  <a:ext uri="{FF2B5EF4-FFF2-40B4-BE49-F238E27FC236}">
                    <a16:creationId xmlns:a16="http://schemas.microsoft.com/office/drawing/2014/main" id="{081162BA-82E4-4F0F-BA35-0DDDBA86F63E}"/>
                  </a:ext>
                </a:extLst>
              </p:cNvPr>
              <p:cNvSpPr/>
              <p:nvPr/>
            </p:nvSpPr>
            <p:spPr>
              <a:xfrm>
                <a:off x="10981761" y="1666792"/>
                <a:ext cx="2680229" cy="25856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0" name="Овал 359">
                <a:extLst>
                  <a:ext uri="{FF2B5EF4-FFF2-40B4-BE49-F238E27FC236}">
                    <a16:creationId xmlns:a16="http://schemas.microsoft.com/office/drawing/2014/main" id="{691E9065-DBE0-4CDA-9B1C-612F7FA22E5F}"/>
                  </a:ext>
                </a:extLst>
              </p:cNvPr>
              <p:cNvSpPr/>
              <p:nvPr/>
            </p:nvSpPr>
            <p:spPr>
              <a:xfrm>
                <a:off x="10460281" y="-839239"/>
                <a:ext cx="2248041" cy="21899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1" name="Овал 360">
                <a:extLst>
                  <a:ext uri="{FF2B5EF4-FFF2-40B4-BE49-F238E27FC236}">
                    <a16:creationId xmlns:a16="http://schemas.microsoft.com/office/drawing/2014/main" id="{E6B946FC-87DD-421F-A2A0-CF65E8CF8A8E}"/>
                  </a:ext>
                </a:extLst>
              </p:cNvPr>
              <p:cNvSpPr/>
              <p:nvPr/>
            </p:nvSpPr>
            <p:spPr>
              <a:xfrm>
                <a:off x="7884572" y="2621576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2" name="Овал 361">
                <a:extLst>
                  <a:ext uri="{FF2B5EF4-FFF2-40B4-BE49-F238E27FC236}">
                    <a16:creationId xmlns:a16="http://schemas.microsoft.com/office/drawing/2014/main" id="{E830B946-3E82-48C7-913C-3059E779D0FC}"/>
                  </a:ext>
                </a:extLst>
              </p:cNvPr>
              <p:cNvSpPr/>
              <p:nvPr/>
            </p:nvSpPr>
            <p:spPr>
              <a:xfrm>
                <a:off x="10085508" y="2774126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3" name="Овал 362">
                <a:extLst>
                  <a:ext uri="{FF2B5EF4-FFF2-40B4-BE49-F238E27FC236}">
                    <a16:creationId xmlns:a16="http://schemas.microsoft.com/office/drawing/2014/main" id="{42B36F02-64A3-49FA-A3BC-B13B775CC9B2}"/>
                  </a:ext>
                </a:extLst>
              </p:cNvPr>
              <p:cNvSpPr/>
              <p:nvPr/>
            </p:nvSpPr>
            <p:spPr>
              <a:xfrm>
                <a:off x="9464362" y="4107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5" name="Овал 364">
                <a:extLst>
                  <a:ext uri="{FF2B5EF4-FFF2-40B4-BE49-F238E27FC236}">
                    <a16:creationId xmlns:a16="http://schemas.microsoft.com/office/drawing/2014/main" id="{2DEB8E82-B28C-468F-91B4-58D0BE0B4E26}"/>
                  </a:ext>
                </a:extLst>
              </p:cNvPr>
              <p:cNvSpPr/>
              <p:nvPr/>
            </p:nvSpPr>
            <p:spPr>
              <a:xfrm>
                <a:off x="4127383" y="5936045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7" name="Овал 366">
                <a:extLst>
                  <a:ext uri="{FF2B5EF4-FFF2-40B4-BE49-F238E27FC236}">
                    <a16:creationId xmlns:a16="http://schemas.microsoft.com/office/drawing/2014/main" id="{17B705B5-7B54-4C46-A490-69BB68982A55}"/>
                  </a:ext>
                </a:extLst>
              </p:cNvPr>
              <p:cNvSpPr/>
              <p:nvPr/>
            </p:nvSpPr>
            <p:spPr>
              <a:xfrm>
                <a:off x="6386077" y="5745954"/>
                <a:ext cx="2248041" cy="21899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9" name="Овал 368">
                <a:extLst>
                  <a:ext uri="{FF2B5EF4-FFF2-40B4-BE49-F238E27FC236}">
                    <a16:creationId xmlns:a16="http://schemas.microsoft.com/office/drawing/2014/main" id="{CC9E3FFF-6F62-4F0B-BFE4-85047A9B072F}"/>
                  </a:ext>
                </a:extLst>
              </p:cNvPr>
              <p:cNvSpPr/>
              <p:nvPr/>
            </p:nvSpPr>
            <p:spPr>
              <a:xfrm>
                <a:off x="106329" y="2174565"/>
                <a:ext cx="4561342" cy="4288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0" name="Овал 369">
                <a:extLst>
                  <a:ext uri="{FF2B5EF4-FFF2-40B4-BE49-F238E27FC236}">
                    <a16:creationId xmlns:a16="http://schemas.microsoft.com/office/drawing/2014/main" id="{BB04DFD2-3E9F-4CE1-A437-0B28F4626D6E}"/>
                  </a:ext>
                </a:extLst>
              </p:cNvPr>
              <p:cNvSpPr/>
              <p:nvPr/>
            </p:nvSpPr>
            <p:spPr>
              <a:xfrm>
                <a:off x="4816794" y="4523545"/>
                <a:ext cx="1731745" cy="1576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1" name="Овал 370">
                <a:extLst>
                  <a:ext uri="{FF2B5EF4-FFF2-40B4-BE49-F238E27FC236}">
                    <a16:creationId xmlns:a16="http://schemas.microsoft.com/office/drawing/2014/main" id="{076ECF4D-7C8A-42B9-A7B4-FCFDBC660EBB}"/>
                  </a:ext>
                </a:extLst>
              </p:cNvPr>
              <p:cNvSpPr/>
              <p:nvPr/>
            </p:nvSpPr>
            <p:spPr>
              <a:xfrm>
                <a:off x="4084158" y="5936045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2" name="Овал 371">
                <a:extLst>
                  <a:ext uri="{FF2B5EF4-FFF2-40B4-BE49-F238E27FC236}">
                    <a16:creationId xmlns:a16="http://schemas.microsoft.com/office/drawing/2014/main" id="{295766D9-DEC9-4F0E-9590-99B40B43C03D}"/>
                  </a:ext>
                </a:extLst>
              </p:cNvPr>
              <p:cNvSpPr/>
              <p:nvPr/>
            </p:nvSpPr>
            <p:spPr>
              <a:xfrm>
                <a:off x="6342852" y="5745954"/>
                <a:ext cx="2248041" cy="21899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64" name="Овал 363">
              <a:extLst>
                <a:ext uri="{FF2B5EF4-FFF2-40B4-BE49-F238E27FC236}">
                  <a16:creationId xmlns:a16="http://schemas.microsoft.com/office/drawing/2014/main" id="{78398DFE-5C82-43E6-BEFE-99FCB64ABEC3}"/>
                </a:ext>
              </a:extLst>
            </p:cNvPr>
            <p:cNvSpPr/>
            <p:nvPr/>
          </p:nvSpPr>
          <p:spPr>
            <a:xfrm>
              <a:off x="6996022" y="4502616"/>
              <a:ext cx="749546" cy="7245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05DDD7-8235-4B74-AA3B-0B503E44BFD2}"/>
              </a:ext>
            </a:extLst>
          </p:cNvPr>
          <p:cNvSpPr txBox="1"/>
          <p:nvPr/>
        </p:nvSpPr>
        <p:spPr>
          <a:xfrm>
            <a:off x="9678171" y="6139189"/>
            <a:ext cx="50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Travels Black" panose="02000503040000020004" pitchFamily="2" charset="-52"/>
              </a:rPr>
              <a:t>Лебеденко Вадим</a:t>
            </a:r>
          </a:p>
          <a:p>
            <a:r>
              <a:rPr lang="ru-RU" sz="1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Travels Black" panose="02000503040000020004" pitchFamily="2" charset="-52"/>
              </a:rPr>
              <a:t>Яковлев Артём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B96546-BD81-4936-564D-85830EDF37D7}"/>
              </a:ext>
            </a:extLst>
          </p:cNvPr>
          <p:cNvGrpSpPr/>
          <p:nvPr/>
        </p:nvGrpSpPr>
        <p:grpSpPr>
          <a:xfrm>
            <a:off x="418306" y="270120"/>
            <a:ext cx="6168676" cy="1470657"/>
            <a:chOff x="961697" y="559676"/>
            <a:chExt cx="6168676" cy="147065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78B6B7-C2E3-4224-9C3A-BD4CED4F1871}"/>
                </a:ext>
              </a:extLst>
            </p:cNvPr>
            <p:cNvSpPr txBox="1"/>
            <p:nvPr/>
          </p:nvSpPr>
          <p:spPr>
            <a:xfrm>
              <a:off x="961697" y="559676"/>
              <a:ext cx="61686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T Travels Black" panose="02000503040000020004" pitchFamily="2" charset="-52"/>
                </a:rPr>
                <a:t>Gid Manager</a:t>
              </a:r>
              <a:endParaRPr lang="ru-RU" sz="6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Travels Black" panose="02000503040000020004" pitchFamily="2" charset="-52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39F65-6ED9-4FF9-8C27-89DF4BEA1525}"/>
                </a:ext>
              </a:extLst>
            </p:cNvPr>
            <p:cNvSpPr txBox="1"/>
            <p:nvPr/>
          </p:nvSpPr>
          <p:spPr>
            <a:xfrm>
              <a:off x="961697" y="1568668"/>
              <a:ext cx="5630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T Travels Black" panose="02000503040000020004" pitchFamily="2" charset="-52"/>
                </a:rPr>
                <a:t>Ваш помощник в путешествиях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E2D90D8-BECE-4C34-8295-06886975134B}"/>
              </a:ext>
            </a:extLst>
          </p:cNvPr>
          <p:cNvGrpSpPr/>
          <p:nvPr/>
        </p:nvGrpSpPr>
        <p:grpSpPr>
          <a:xfrm>
            <a:off x="-5763959" y="509752"/>
            <a:ext cx="5823954" cy="1323657"/>
            <a:chOff x="2023681" y="796148"/>
            <a:chExt cx="8945880" cy="132365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523942-84EA-4700-A074-C12019B08E17}"/>
                </a:ext>
              </a:extLst>
            </p:cNvPr>
            <p:cNvSpPr txBox="1"/>
            <p:nvPr/>
          </p:nvSpPr>
          <p:spPr>
            <a:xfrm>
              <a:off x="2023681" y="796148"/>
              <a:ext cx="2246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Цель проекта: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236324-7D86-4F4F-AA78-32C08324771D}"/>
                </a:ext>
              </a:extLst>
            </p:cNvPr>
            <p:cNvSpPr txBox="1"/>
            <p:nvPr/>
          </p:nvSpPr>
          <p:spPr>
            <a:xfrm>
              <a:off x="2023681" y="1535030"/>
              <a:ext cx="89458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Создать приложение, которое поможет людям выбрать место для отдыха в любом городе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EA5F505-0E2A-47AA-BC0F-E6D6BE8E92D6}"/>
              </a:ext>
            </a:extLst>
          </p:cNvPr>
          <p:cNvGrpSpPr/>
          <p:nvPr/>
        </p:nvGrpSpPr>
        <p:grpSpPr>
          <a:xfrm>
            <a:off x="12337933" y="3918495"/>
            <a:ext cx="5544671" cy="1476326"/>
            <a:chOff x="6473388" y="3812105"/>
            <a:chExt cx="5544671" cy="14763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4A31DA-B4D6-40FE-9BE5-E21496278EB9}"/>
                </a:ext>
              </a:extLst>
            </p:cNvPr>
            <p:cNvSpPr txBox="1"/>
            <p:nvPr/>
          </p:nvSpPr>
          <p:spPr>
            <a:xfrm>
              <a:off x="6473388" y="3812105"/>
              <a:ext cx="1736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Проблема: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9D8032-4A3D-4CB0-9F1B-F30C37017A43}"/>
                </a:ext>
              </a:extLst>
            </p:cNvPr>
            <p:cNvSpPr txBox="1"/>
            <p:nvPr/>
          </p:nvSpPr>
          <p:spPr>
            <a:xfrm>
              <a:off x="6473388" y="4549767"/>
              <a:ext cx="5544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Сложность нахождения интересных мест для путешествия и отсутствие возможности увидеть их не посещая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34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3B3399-DC06-4D22-A873-0FA5EBCB1141}"/>
              </a:ext>
            </a:extLst>
          </p:cNvPr>
          <p:cNvSpPr txBox="1"/>
          <p:nvPr/>
        </p:nvSpPr>
        <p:spPr>
          <a:xfrm>
            <a:off x="424698" y="-4461396"/>
            <a:ext cx="562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T Travels Black" panose="02000503040000020004" pitchFamily="2" charset="-52"/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6D33C-2BC6-42D6-A581-7FCC3A4B32B5}"/>
              </a:ext>
            </a:extLst>
          </p:cNvPr>
          <p:cNvSpPr txBox="1"/>
          <p:nvPr/>
        </p:nvSpPr>
        <p:spPr>
          <a:xfrm>
            <a:off x="424698" y="-3891280"/>
            <a:ext cx="6433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Мы разработали приложение для туристов, путешественников и тех, кто тщательно выбирает место своего досуга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FE0F6-B62F-4AF8-8C03-13CA860B48C0}"/>
              </a:ext>
            </a:extLst>
          </p:cNvPr>
          <p:cNvSpPr txBox="1"/>
          <p:nvPr/>
        </p:nvSpPr>
        <p:spPr>
          <a:xfrm>
            <a:off x="424698" y="-2681404"/>
            <a:ext cx="7708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Из</a:t>
            </a:r>
            <a:r>
              <a:rPr lang="en-US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-</a:t>
            </a:r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за ограниченности сроков многое было не сделано, однако в перспективе можно улучшить приложение и добавить много новых достопримечательностей и городов.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6DA993F-15A5-4833-A9EB-A1D5B9A9BBEE}"/>
              </a:ext>
            </a:extLst>
          </p:cNvPr>
          <p:cNvSpPr/>
          <p:nvPr/>
        </p:nvSpPr>
        <p:spPr>
          <a:xfrm>
            <a:off x="-1674794" y="-1227688"/>
            <a:ext cx="15766713" cy="93048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FA38FBB-7B28-45A5-A144-B134E2EFE075}"/>
              </a:ext>
            </a:extLst>
          </p:cNvPr>
          <p:cNvGrpSpPr/>
          <p:nvPr/>
        </p:nvGrpSpPr>
        <p:grpSpPr>
          <a:xfrm>
            <a:off x="12497480" y="193041"/>
            <a:ext cx="6654496" cy="7906749"/>
            <a:chOff x="5609000" y="193041"/>
            <a:chExt cx="6654496" cy="7906749"/>
          </a:xfrm>
          <a:blipFill>
            <a:blip r:embed="rId2"/>
            <a:stretch>
              <a:fillRect/>
            </a:stretch>
          </a:blipFill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014DB695-EC84-436F-BE40-602EB3053B9B}"/>
                </a:ext>
              </a:extLst>
            </p:cNvPr>
            <p:cNvSpPr/>
            <p:nvPr/>
          </p:nvSpPr>
          <p:spPr>
            <a:xfrm>
              <a:off x="8663651" y="2129742"/>
              <a:ext cx="1093807" cy="9549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2359938D-B85E-49BB-BD46-E2E7DEF9CD64}"/>
                </a:ext>
              </a:extLst>
            </p:cNvPr>
            <p:cNvSpPr/>
            <p:nvPr/>
          </p:nvSpPr>
          <p:spPr>
            <a:xfrm>
              <a:off x="9210554" y="193041"/>
              <a:ext cx="2095765" cy="18296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16F04752-C13C-4EBB-A476-271F5B694C0F}"/>
                </a:ext>
              </a:extLst>
            </p:cNvPr>
            <p:cNvSpPr/>
            <p:nvPr/>
          </p:nvSpPr>
          <p:spPr>
            <a:xfrm>
              <a:off x="9808356" y="1945640"/>
              <a:ext cx="2455140" cy="2143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E0814EE-60C9-4A7B-9316-468CCBDFE146}"/>
                </a:ext>
              </a:extLst>
            </p:cNvPr>
            <p:cNvSpPr/>
            <p:nvPr/>
          </p:nvSpPr>
          <p:spPr>
            <a:xfrm>
              <a:off x="7708678" y="3320876"/>
              <a:ext cx="2171922" cy="18961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9FB94A29-F480-472F-99A5-A74E465B6448}"/>
                </a:ext>
              </a:extLst>
            </p:cNvPr>
            <p:cNvSpPr/>
            <p:nvPr/>
          </p:nvSpPr>
          <p:spPr>
            <a:xfrm>
              <a:off x="5609000" y="5726430"/>
              <a:ext cx="1274957" cy="11130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AE3D50B-E186-4CEF-90E3-D5F0000569FE}"/>
                </a:ext>
              </a:extLst>
            </p:cNvPr>
            <p:cNvSpPr/>
            <p:nvPr/>
          </p:nvSpPr>
          <p:spPr>
            <a:xfrm>
              <a:off x="6273701" y="4479523"/>
              <a:ext cx="1576273" cy="13761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6528E9D-72D9-437E-BC0C-C43D8A23CC3A}"/>
                </a:ext>
              </a:extLst>
            </p:cNvPr>
            <p:cNvSpPr/>
            <p:nvPr/>
          </p:nvSpPr>
          <p:spPr>
            <a:xfrm>
              <a:off x="9890283" y="4314817"/>
              <a:ext cx="1953601" cy="1705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9C38BEE-5B0E-46AD-BE97-DFD3B93C09E6}"/>
                </a:ext>
              </a:extLst>
            </p:cNvPr>
            <p:cNvSpPr/>
            <p:nvPr/>
          </p:nvSpPr>
          <p:spPr>
            <a:xfrm>
              <a:off x="7417022" y="5468095"/>
              <a:ext cx="3014488" cy="26316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05524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D536766-F9F0-404C-B8E7-EF6E9C003C6A}"/>
              </a:ext>
            </a:extLst>
          </p:cNvPr>
          <p:cNvSpPr/>
          <p:nvPr/>
        </p:nvSpPr>
        <p:spPr>
          <a:xfrm>
            <a:off x="0" y="0"/>
            <a:ext cx="63111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667F54C-682C-4801-9792-86F2DF8D94D3}"/>
              </a:ext>
            </a:extLst>
          </p:cNvPr>
          <p:cNvGrpSpPr/>
          <p:nvPr/>
        </p:nvGrpSpPr>
        <p:grpSpPr>
          <a:xfrm>
            <a:off x="1176135" y="749832"/>
            <a:ext cx="9339465" cy="5175184"/>
            <a:chOff x="568960" y="81028"/>
            <a:chExt cx="10972800" cy="6899807"/>
          </a:xfrm>
          <a:blipFill>
            <a:blip r:embed="rId2"/>
            <a:stretch>
              <a:fillRect/>
            </a:stretch>
          </a:blipFill>
        </p:grpSpPr>
        <p:sp>
          <p:nvSpPr>
            <p:cNvPr id="2" name="Ромб 1">
              <a:extLst>
                <a:ext uri="{FF2B5EF4-FFF2-40B4-BE49-F238E27FC236}">
                  <a16:creationId xmlns:a16="http://schemas.microsoft.com/office/drawing/2014/main" id="{2DD4FE0C-70EA-4389-982C-C2CA9C93C856}"/>
                </a:ext>
              </a:extLst>
            </p:cNvPr>
            <p:cNvSpPr/>
            <p:nvPr/>
          </p:nvSpPr>
          <p:spPr>
            <a:xfrm>
              <a:off x="568960" y="2753360"/>
              <a:ext cx="2641600" cy="3880528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Ромб 52">
              <a:extLst>
                <a:ext uri="{FF2B5EF4-FFF2-40B4-BE49-F238E27FC236}">
                  <a16:creationId xmlns:a16="http://schemas.microsoft.com/office/drawing/2014/main" id="{CF8FDC73-2E51-4E28-B163-B67FD21AC647}"/>
                </a:ext>
              </a:extLst>
            </p:cNvPr>
            <p:cNvSpPr/>
            <p:nvPr/>
          </p:nvSpPr>
          <p:spPr>
            <a:xfrm>
              <a:off x="2286790" y="1461262"/>
              <a:ext cx="2279320" cy="320885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Ромб 53">
              <a:extLst>
                <a:ext uri="{FF2B5EF4-FFF2-40B4-BE49-F238E27FC236}">
                  <a16:creationId xmlns:a16="http://schemas.microsoft.com/office/drawing/2014/main" id="{9D5218C2-6EB2-4822-A4DB-DB4C56B38A0D}"/>
                </a:ext>
              </a:extLst>
            </p:cNvPr>
            <p:cNvSpPr/>
            <p:nvPr/>
          </p:nvSpPr>
          <p:spPr>
            <a:xfrm>
              <a:off x="3408084" y="3052060"/>
              <a:ext cx="2873446" cy="392877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Ромб 54">
              <a:extLst>
                <a:ext uri="{FF2B5EF4-FFF2-40B4-BE49-F238E27FC236}">
                  <a16:creationId xmlns:a16="http://schemas.microsoft.com/office/drawing/2014/main" id="{966DA4E6-45DD-4FE0-A587-1A17DFC808AC}"/>
                </a:ext>
              </a:extLst>
            </p:cNvPr>
            <p:cNvSpPr/>
            <p:nvPr/>
          </p:nvSpPr>
          <p:spPr>
            <a:xfrm>
              <a:off x="4897993" y="465836"/>
              <a:ext cx="3291888" cy="4575047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Ромб 55">
              <a:extLst>
                <a:ext uri="{FF2B5EF4-FFF2-40B4-BE49-F238E27FC236}">
                  <a16:creationId xmlns:a16="http://schemas.microsoft.com/office/drawing/2014/main" id="{7C459816-5CB8-4F31-8A1E-DC06BCC3F022}"/>
                </a:ext>
              </a:extLst>
            </p:cNvPr>
            <p:cNvSpPr/>
            <p:nvPr/>
          </p:nvSpPr>
          <p:spPr>
            <a:xfrm>
              <a:off x="7702005" y="81028"/>
              <a:ext cx="2314670" cy="3347972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Ромб 56">
              <a:extLst>
                <a:ext uri="{FF2B5EF4-FFF2-40B4-BE49-F238E27FC236}">
                  <a16:creationId xmlns:a16="http://schemas.microsoft.com/office/drawing/2014/main" id="{687A9F5B-0FFF-42C4-80E2-1C9A7F800FF7}"/>
                </a:ext>
              </a:extLst>
            </p:cNvPr>
            <p:cNvSpPr/>
            <p:nvPr/>
          </p:nvSpPr>
          <p:spPr>
            <a:xfrm>
              <a:off x="9227090" y="1562914"/>
              <a:ext cx="2314670" cy="3347972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Ромб 57">
              <a:extLst>
                <a:ext uri="{FF2B5EF4-FFF2-40B4-BE49-F238E27FC236}">
                  <a16:creationId xmlns:a16="http://schemas.microsoft.com/office/drawing/2014/main" id="{E1C9BEB3-AAD8-437A-BEC0-A2469DC828E5}"/>
                </a:ext>
              </a:extLst>
            </p:cNvPr>
            <p:cNvSpPr/>
            <p:nvPr/>
          </p:nvSpPr>
          <p:spPr>
            <a:xfrm>
              <a:off x="7815729" y="2900331"/>
              <a:ext cx="935150" cy="1410743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Ромб 58">
              <a:extLst>
                <a:ext uri="{FF2B5EF4-FFF2-40B4-BE49-F238E27FC236}">
                  <a16:creationId xmlns:a16="http://schemas.microsoft.com/office/drawing/2014/main" id="{25ACCE5B-95B2-482E-BAA8-DE114099F492}"/>
                </a:ext>
              </a:extLst>
            </p:cNvPr>
            <p:cNvSpPr/>
            <p:nvPr/>
          </p:nvSpPr>
          <p:spPr>
            <a:xfrm>
              <a:off x="2742985" y="5033054"/>
              <a:ext cx="935150" cy="1410743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Ромб 59">
              <a:extLst>
                <a:ext uri="{FF2B5EF4-FFF2-40B4-BE49-F238E27FC236}">
                  <a16:creationId xmlns:a16="http://schemas.microsoft.com/office/drawing/2014/main" id="{5F97067F-4129-433E-A679-3A652AB9D507}"/>
                </a:ext>
              </a:extLst>
            </p:cNvPr>
            <p:cNvSpPr/>
            <p:nvPr/>
          </p:nvSpPr>
          <p:spPr>
            <a:xfrm>
              <a:off x="4168932" y="1426507"/>
              <a:ext cx="935150" cy="1410743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252AED6-2399-6C1E-EB47-7C008F802B02}"/>
              </a:ext>
            </a:extLst>
          </p:cNvPr>
          <p:cNvGrpSpPr/>
          <p:nvPr/>
        </p:nvGrpSpPr>
        <p:grpSpPr>
          <a:xfrm>
            <a:off x="6717618" y="4889688"/>
            <a:ext cx="5544671" cy="1265046"/>
            <a:chOff x="6473388" y="3812105"/>
            <a:chExt cx="5544671" cy="12650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EEC32-A80B-41BA-894A-583443066981}"/>
                </a:ext>
              </a:extLst>
            </p:cNvPr>
            <p:cNvSpPr txBox="1"/>
            <p:nvPr/>
          </p:nvSpPr>
          <p:spPr>
            <a:xfrm>
              <a:off x="6473388" y="3812105"/>
              <a:ext cx="1736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Black" panose="02000503040000020004" pitchFamily="2" charset="-52"/>
                </a:rPr>
                <a:t>Проблема: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D1BFF1-5E10-4AD1-8DCB-CDA430905A00}"/>
                </a:ext>
              </a:extLst>
            </p:cNvPr>
            <p:cNvSpPr txBox="1"/>
            <p:nvPr/>
          </p:nvSpPr>
          <p:spPr>
            <a:xfrm>
              <a:off x="6473388" y="4338487"/>
              <a:ext cx="5544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Сложность нахождения интересных мест для путешествия и отсутствие возможности увидеть их не посещая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2D79EF7-6E3B-CF94-68EC-5015F3698402}"/>
              </a:ext>
            </a:extLst>
          </p:cNvPr>
          <p:cNvGrpSpPr/>
          <p:nvPr/>
        </p:nvGrpSpPr>
        <p:grpSpPr>
          <a:xfrm>
            <a:off x="961697" y="-1748092"/>
            <a:ext cx="6168676" cy="1470657"/>
            <a:chOff x="961697" y="559676"/>
            <a:chExt cx="6168676" cy="14706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8AA66D-09A6-EC6A-4556-598E4DC649CD}"/>
                </a:ext>
              </a:extLst>
            </p:cNvPr>
            <p:cNvSpPr txBox="1"/>
            <p:nvPr/>
          </p:nvSpPr>
          <p:spPr>
            <a:xfrm>
              <a:off x="961697" y="559676"/>
              <a:ext cx="61686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T Travels Black" panose="02000503040000020004" pitchFamily="2" charset="-52"/>
                </a:rPr>
                <a:t>Gid Manager</a:t>
              </a:r>
              <a:endParaRPr lang="ru-RU" sz="6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Travels Black" panose="02000503040000020004" pitchFamily="2" charset="-5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3AF0DA-34EC-BB31-88E2-11A99EF87761}"/>
                </a:ext>
              </a:extLst>
            </p:cNvPr>
            <p:cNvSpPr txBox="1"/>
            <p:nvPr/>
          </p:nvSpPr>
          <p:spPr>
            <a:xfrm>
              <a:off x="961697" y="1568668"/>
              <a:ext cx="5630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T Travels Black" panose="02000503040000020004" pitchFamily="2" charset="-52"/>
                </a:rPr>
                <a:t>Ваш помощник в путешествиях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E4E0D4F-6E31-4707-9F86-09E53AA19C8C}"/>
              </a:ext>
            </a:extLst>
          </p:cNvPr>
          <p:cNvGrpSpPr/>
          <p:nvPr/>
        </p:nvGrpSpPr>
        <p:grpSpPr>
          <a:xfrm>
            <a:off x="191166" y="299821"/>
            <a:ext cx="5830801" cy="1100274"/>
            <a:chOff x="2013164" y="1019531"/>
            <a:chExt cx="8956397" cy="11002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177B04-484C-4FA3-AF45-E5CF14198B81}"/>
                </a:ext>
              </a:extLst>
            </p:cNvPr>
            <p:cNvSpPr txBox="1"/>
            <p:nvPr/>
          </p:nvSpPr>
          <p:spPr>
            <a:xfrm>
              <a:off x="2013164" y="1019531"/>
              <a:ext cx="2246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Цель проекта: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EB73CE-12A2-4110-A8C0-8B2573B893CF}"/>
                </a:ext>
              </a:extLst>
            </p:cNvPr>
            <p:cNvSpPr txBox="1"/>
            <p:nvPr/>
          </p:nvSpPr>
          <p:spPr>
            <a:xfrm>
              <a:off x="2023681" y="1535030"/>
              <a:ext cx="89458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Создать приложение, которое поможет людям выбрать место для отдыха в любом городе</a:t>
              </a:r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677551D-C159-4903-989F-E48748045CA5}"/>
              </a:ext>
            </a:extLst>
          </p:cNvPr>
          <p:cNvSpPr/>
          <p:nvPr/>
        </p:nvSpPr>
        <p:spPr>
          <a:xfrm>
            <a:off x="9489954" y="7154116"/>
            <a:ext cx="7200667" cy="2684477"/>
          </a:xfrm>
          <a:prstGeom prst="rect">
            <a:avLst/>
          </a:prstGeom>
          <a:solidFill>
            <a:srgbClr val="609E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23543998-B5FC-4778-97BA-11B53E8C5853}"/>
              </a:ext>
            </a:extLst>
          </p:cNvPr>
          <p:cNvGrpSpPr/>
          <p:nvPr/>
        </p:nvGrpSpPr>
        <p:grpSpPr>
          <a:xfrm>
            <a:off x="-6068411" y="408770"/>
            <a:ext cx="5452134" cy="1981627"/>
            <a:chOff x="768973" y="539548"/>
            <a:chExt cx="5452134" cy="19816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A90B65-238F-4FA5-B191-0EB65F349AA6}"/>
                </a:ext>
              </a:extLst>
            </p:cNvPr>
            <p:cNvSpPr txBox="1"/>
            <p:nvPr/>
          </p:nvSpPr>
          <p:spPr>
            <a:xfrm>
              <a:off x="768973" y="1136180"/>
              <a:ext cx="54521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Любители путешествовать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Семьи, любящие путешествовать с детьми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Туристы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Люди, которым интересен только определённый тип места и они хотят сначала увидеть это место, а потом уже решить приезжать или нет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BDCBE9-3B0B-415E-B870-7EC21ED873D1}"/>
                </a:ext>
              </a:extLst>
            </p:cNvPr>
            <p:cNvSpPr txBox="1"/>
            <p:nvPr/>
          </p:nvSpPr>
          <p:spPr>
            <a:xfrm>
              <a:off x="768973" y="539548"/>
              <a:ext cx="31277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Целевая аудитория: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BA4BFF3-0B92-45AA-8FCC-F42650728E5E}"/>
              </a:ext>
            </a:extLst>
          </p:cNvPr>
          <p:cNvGrpSpPr/>
          <p:nvPr/>
        </p:nvGrpSpPr>
        <p:grpSpPr>
          <a:xfrm>
            <a:off x="-8207387" y="4270002"/>
            <a:ext cx="7730001" cy="1427629"/>
            <a:chOff x="768973" y="3619918"/>
            <a:chExt cx="7730001" cy="14276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365055-6861-44A9-907F-1ABEEC8973F2}"/>
                </a:ext>
              </a:extLst>
            </p:cNvPr>
            <p:cNvSpPr txBox="1"/>
            <p:nvPr/>
          </p:nvSpPr>
          <p:spPr>
            <a:xfrm>
              <a:off x="768973" y="3619918"/>
              <a:ext cx="290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Задачи проекта: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1CA9B1-D989-415F-9AF8-751ACA8624EB}"/>
                </a:ext>
              </a:extLst>
            </p:cNvPr>
            <p:cNvSpPr txBox="1"/>
            <p:nvPr/>
          </p:nvSpPr>
          <p:spPr>
            <a:xfrm>
              <a:off x="768973" y="4216550"/>
              <a:ext cx="77300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Сделать удобный </a:t>
              </a:r>
              <a:r>
                <a:rPr lang="en-US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UI/UX </a:t>
              </a: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дизайн приложения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Добавить вкладку «избранное» с любимыми местами и городами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Создать базу данных городов и достопримечательностей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DE04DA3-224D-47FA-BF55-D9D47916B08A}"/>
              </a:ext>
            </a:extLst>
          </p:cNvPr>
          <p:cNvGrpSpPr/>
          <p:nvPr/>
        </p:nvGrpSpPr>
        <p:grpSpPr>
          <a:xfrm>
            <a:off x="-14033047" y="-141396"/>
            <a:ext cx="13555661" cy="8775101"/>
            <a:chOff x="106329" y="-839239"/>
            <a:chExt cx="13555661" cy="8775101"/>
          </a:xfrm>
          <a:blipFill>
            <a:blip r:embed="rId3"/>
            <a:stretch>
              <a:fillRect/>
            </a:stretch>
          </a:blipFill>
        </p:grpSpPr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3F4A3573-08C2-4B57-938C-9AFFCBFF0604}"/>
                </a:ext>
              </a:extLst>
            </p:cNvPr>
            <p:cNvGrpSpPr/>
            <p:nvPr/>
          </p:nvGrpSpPr>
          <p:grpSpPr>
            <a:xfrm>
              <a:off x="106329" y="-839239"/>
              <a:ext cx="13555661" cy="8775101"/>
              <a:chOff x="106329" y="-839239"/>
              <a:chExt cx="13555661" cy="8775101"/>
            </a:xfrm>
            <a:grpFill/>
          </p:grpSpPr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80912B46-A3CA-467C-A89E-ABD80DCAEB0D}"/>
                  </a:ext>
                </a:extLst>
              </p:cNvPr>
              <p:cNvSpPr/>
              <p:nvPr/>
            </p:nvSpPr>
            <p:spPr>
              <a:xfrm>
                <a:off x="149554" y="2174565"/>
                <a:ext cx="4561342" cy="4288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id="{0828B2DD-8E6B-41CE-9A67-E80DC1CFD230}"/>
                  </a:ext>
                </a:extLst>
              </p:cNvPr>
              <p:cNvSpPr/>
              <p:nvPr/>
            </p:nvSpPr>
            <p:spPr>
              <a:xfrm>
                <a:off x="4918117" y="1613280"/>
                <a:ext cx="2860070" cy="24999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D49F647E-6B92-488F-9C82-CCEF3870AA11}"/>
                  </a:ext>
                </a:extLst>
              </p:cNvPr>
              <p:cNvSpPr/>
              <p:nvPr/>
            </p:nvSpPr>
            <p:spPr>
              <a:xfrm>
                <a:off x="4860019" y="4523545"/>
                <a:ext cx="1731745" cy="1576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0" name="Овал 39">
                <a:extLst>
                  <a:ext uri="{FF2B5EF4-FFF2-40B4-BE49-F238E27FC236}">
                    <a16:creationId xmlns:a16="http://schemas.microsoft.com/office/drawing/2014/main" id="{8EB8E5B7-0417-4A70-A3AE-DAE0AACFAE0B}"/>
                  </a:ext>
                </a:extLst>
              </p:cNvPr>
              <p:cNvSpPr/>
              <p:nvPr/>
            </p:nvSpPr>
            <p:spPr>
              <a:xfrm>
                <a:off x="8326314" y="946497"/>
                <a:ext cx="2276096" cy="19298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C7E68277-98A2-4AFC-802F-48CF50333432}"/>
                  </a:ext>
                </a:extLst>
              </p:cNvPr>
              <p:cNvSpPr/>
              <p:nvPr/>
            </p:nvSpPr>
            <p:spPr>
              <a:xfrm>
                <a:off x="7938239" y="3209792"/>
                <a:ext cx="2680229" cy="25856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77056E7B-B055-4AD7-8F2D-6D3E513E1750}"/>
                  </a:ext>
                </a:extLst>
              </p:cNvPr>
              <p:cNvSpPr/>
              <p:nvPr/>
            </p:nvSpPr>
            <p:spPr>
              <a:xfrm>
                <a:off x="10981761" y="1666792"/>
                <a:ext cx="2680229" cy="25856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CB22310D-C32A-4D53-B838-3A004461EEDE}"/>
                  </a:ext>
                </a:extLst>
              </p:cNvPr>
              <p:cNvSpPr/>
              <p:nvPr/>
            </p:nvSpPr>
            <p:spPr>
              <a:xfrm>
                <a:off x="10460281" y="-839239"/>
                <a:ext cx="2248041" cy="21899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3F8EA841-34C9-4EAE-B40C-7D80DE6EA9E8}"/>
                  </a:ext>
                </a:extLst>
              </p:cNvPr>
              <p:cNvSpPr/>
              <p:nvPr/>
            </p:nvSpPr>
            <p:spPr>
              <a:xfrm>
                <a:off x="7884572" y="2621576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FD25E0F7-9DDD-480A-AC66-6560AAAEB136}"/>
                  </a:ext>
                </a:extLst>
              </p:cNvPr>
              <p:cNvSpPr/>
              <p:nvPr/>
            </p:nvSpPr>
            <p:spPr>
              <a:xfrm>
                <a:off x="10085508" y="2774126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1922C6FE-F52F-40CE-B30D-595540EDD1D3}"/>
                  </a:ext>
                </a:extLst>
              </p:cNvPr>
              <p:cNvSpPr/>
              <p:nvPr/>
            </p:nvSpPr>
            <p:spPr>
              <a:xfrm>
                <a:off x="9464362" y="4107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" name="Овал 46">
                <a:extLst>
                  <a:ext uri="{FF2B5EF4-FFF2-40B4-BE49-F238E27FC236}">
                    <a16:creationId xmlns:a16="http://schemas.microsoft.com/office/drawing/2014/main" id="{BE18F14A-5773-4B45-A69D-B0729DD367CF}"/>
                  </a:ext>
                </a:extLst>
              </p:cNvPr>
              <p:cNvSpPr/>
              <p:nvPr/>
            </p:nvSpPr>
            <p:spPr>
              <a:xfrm>
                <a:off x="4127383" y="5936045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" name="Овал 47">
                <a:extLst>
                  <a:ext uri="{FF2B5EF4-FFF2-40B4-BE49-F238E27FC236}">
                    <a16:creationId xmlns:a16="http://schemas.microsoft.com/office/drawing/2014/main" id="{BB5A5215-E34F-4D29-BA74-CCBCB1ACB87E}"/>
                  </a:ext>
                </a:extLst>
              </p:cNvPr>
              <p:cNvSpPr/>
              <p:nvPr/>
            </p:nvSpPr>
            <p:spPr>
              <a:xfrm>
                <a:off x="6386077" y="5745954"/>
                <a:ext cx="2248041" cy="21899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9" name="Овал 48">
                <a:extLst>
                  <a:ext uri="{FF2B5EF4-FFF2-40B4-BE49-F238E27FC236}">
                    <a16:creationId xmlns:a16="http://schemas.microsoft.com/office/drawing/2014/main" id="{F52AB99C-C3A1-4FE4-8066-E24BF0F59A8F}"/>
                  </a:ext>
                </a:extLst>
              </p:cNvPr>
              <p:cNvSpPr/>
              <p:nvPr/>
            </p:nvSpPr>
            <p:spPr>
              <a:xfrm>
                <a:off x="106329" y="2174565"/>
                <a:ext cx="4561342" cy="4288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0" name="Овал 49">
                <a:extLst>
                  <a:ext uri="{FF2B5EF4-FFF2-40B4-BE49-F238E27FC236}">
                    <a16:creationId xmlns:a16="http://schemas.microsoft.com/office/drawing/2014/main" id="{7BD022DC-CB7A-47FC-B083-57B8C56FD5BA}"/>
                  </a:ext>
                </a:extLst>
              </p:cNvPr>
              <p:cNvSpPr/>
              <p:nvPr/>
            </p:nvSpPr>
            <p:spPr>
              <a:xfrm>
                <a:off x="4816794" y="4523545"/>
                <a:ext cx="1731745" cy="1576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id="{0C44563A-35B8-48BB-A707-660B51066366}"/>
                  </a:ext>
                </a:extLst>
              </p:cNvPr>
              <p:cNvSpPr/>
              <p:nvPr/>
            </p:nvSpPr>
            <p:spPr>
              <a:xfrm>
                <a:off x="4084158" y="5936045"/>
                <a:ext cx="749546" cy="7245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Овал 51">
                <a:extLst>
                  <a:ext uri="{FF2B5EF4-FFF2-40B4-BE49-F238E27FC236}">
                    <a16:creationId xmlns:a16="http://schemas.microsoft.com/office/drawing/2014/main" id="{26BADD9C-B03B-4202-A777-56BB7342FC67}"/>
                  </a:ext>
                </a:extLst>
              </p:cNvPr>
              <p:cNvSpPr/>
              <p:nvPr/>
            </p:nvSpPr>
            <p:spPr>
              <a:xfrm>
                <a:off x="6342852" y="5745954"/>
                <a:ext cx="2248041" cy="21899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717A042B-6E5E-499B-96CA-4B8A7604CE0C}"/>
                </a:ext>
              </a:extLst>
            </p:cNvPr>
            <p:cNvSpPr/>
            <p:nvPr/>
          </p:nvSpPr>
          <p:spPr>
            <a:xfrm>
              <a:off x="6996022" y="4502616"/>
              <a:ext cx="749546" cy="7245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52EB66D7-5298-422A-94B7-7F6F7B91D113}"/>
              </a:ext>
            </a:extLst>
          </p:cNvPr>
          <p:cNvGrpSpPr/>
          <p:nvPr/>
        </p:nvGrpSpPr>
        <p:grpSpPr>
          <a:xfrm>
            <a:off x="6905859" y="-7075288"/>
            <a:ext cx="5168187" cy="6858000"/>
            <a:chOff x="6728809" y="235824"/>
            <a:chExt cx="5168187" cy="5202936"/>
          </a:xfrm>
          <a:blipFill>
            <a:blip r:embed="rId4"/>
            <a:stretch>
              <a:fillRect/>
            </a:stretch>
          </a:blipFill>
        </p:grpSpPr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0085FC87-1C0C-4F2B-AFC8-4A1F4972FFC0}"/>
                </a:ext>
              </a:extLst>
            </p:cNvPr>
            <p:cNvSpPr/>
            <p:nvPr/>
          </p:nvSpPr>
          <p:spPr>
            <a:xfrm>
              <a:off x="10933290" y="239231"/>
              <a:ext cx="963706" cy="5197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CB8D320E-D0AF-4C9E-9F41-9D68A653D51E}"/>
                </a:ext>
              </a:extLst>
            </p:cNvPr>
            <p:cNvSpPr/>
            <p:nvPr/>
          </p:nvSpPr>
          <p:spPr>
            <a:xfrm>
              <a:off x="9891359" y="3178300"/>
              <a:ext cx="963706" cy="2260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18CBB780-012B-4A91-818B-406549B85681}"/>
                </a:ext>
              </a:extLst>
            </p:cNvPr>
            <p:cNvSpPr/>
            <p:nvPr/>
          </p:nvSpPr>
          <p:spPr>
            <a:xfrm>
              <a:off x="8849428" y="1799971"/>
              <a:ext cx="963706" cy="363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9ACDF69D-7A33-4EDB-A951-07165CF4454D}"/>
                </a:ext>
              </a:extLst>
            </p:cNvPr>
            <p:cNvSpPr/>
            <p:nvPr/>
          </p:nvSpPr>
          <p:spPr>
            <a:xfrm>
              <a:off x="9891359" y="239231"/>
              <a:ext cx="963706" cy="28621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9F44CE8E-2F29-48F6-A051-BCBF581C2DA0}"/>
                </a:ext>
              </a:extLst>
            </p:cNvPr>
            <p:cNvSpPr/>
            <p:nvPr/>
          </p:nvSpPr>
          <p:spPr>
            <a:xfrm>
              <a:off x="8849428" y="239231"/>
              <a:ext cx="963706" cy="149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6461D2F-531C-4AC0-8D49-F969733F0BBC}"/>
                </a:ext>
              </a:extLst>
            </p:cNvPr>
            <p:cNvSpPr/>
            <p:nvPr/>
          </p:nvSpPr>
          <p:spPr>
            <a:xfrm>
              <a:off x="7773231" y="4970928"/>
              <a:ext cx="963706" cy="4600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AA279BDB-1A92-4DEE-B68C-86CF16A4C3B7}"/>
                </a:ext>
              </a:extLst>
            </p:cNvPr>
            <p:cNvSpPr/>
            <p:nvPr/>
          </p:nvSpPr>
          <p:spPr>
            <a:xfrm>
              <a:off x="7770740" y="239230"/>
              <a:ext cx="963706" cy="46739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5E5E94EC-0049-4636-B5F7-C375754B0E93}"/>
                </a:ext>
              </a:extLst>
            </p:cNvPr>
            <p:cNvSpPr/>
            <p:nvPr/>
          </p:nvSpPr>
          <p:spPr>
            <a:xfrm>
              <a:off x="6728809" y="235824"/>
              <a:ext cx="963706" cy="2238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A4FCEA3A-6090-4F40-A17C-77187C9D6556}"/>
                </a:ext>
              </a:extLst>
            </p:cNvPr>
            <p:cNvSpPr/>
            <p:nvPr/>
          </p:nvSpPr>
          <p:spPr>
            <a:xfrm>
              <a:off x="6728809" y="2535080"/>
              <a:ext cx="963706" cy="22697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82C09B82-A56B-4815-B4C9-DBB41DC0D02B}"/>
                </a:ext>
              </a:extLst>
            </p:cNvPr>
            <p:cNvSpPr/>
            <p:nvPr/>
          </p:nvSpPr>
          <p:spPr>
            <a:xfrm>
              <a:off x="6728809" y="4872667"/>
              <a:ext cx="963706" cy="5465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5981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7BFE837-8820-4C13-B9B7-C3CFC6ABF09E}"/>
              </a:ext>
            </a:extLst>
          </p:cNvPr>
          <p:cNvSpPr/>
          <p:nvPr/>
        </p:nvSpPr>
        <p:spPr>
          <a:xfrm>
            <a:off x="0" y="0"/>
            <a:ext cx="12192000" cy="3200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64241BF-B405-42FA-A50B-0B49EFA7BEB8}"/>
              </a:ext>
            </a:extLst>
          </p:cNvPr>
          <p:cNvGrpSpPr/>
          <p:nvPr/>
        </p:nvGrpSpPr>
        <p:grpSpPr>
          <a:xfrm>
            <a:off x="326329" y="4019764"/>
            <a:ext cx="6119295" cy="1920071"/>
            <a:chOff x="768973" y="3619918"/>
            <a:chExt cx="7478031" cy="1920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263D12-BEDF-4F94-89CF-DCA112C3124B}"/>
                </a:ext>
              </a:extLst>
            </p:cNvPr>
            <p:cNvSpPr txBox="1"/>
            <p:nvPr/>
          </p:nvSpPr>
          <p:spPr>
            <a:xfrm>
              <a:off x="768973" y="3619918"/>
              <a:ext cx="5243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Black" panose="02000503040000020004" pitchFamily="2" charset="-52"/>
                </a:rPr>
                <a:t>Задачи проекта: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462882-56DC-4860-9DD8-CB23FAE8ECF5}"/>
                </a:ext>
              </a:extLst>
            </p:cNvPr>
            <p:cNvSpPr txBox="1"/>
            <p:nvPr/>
          </p:nvSpPr>
          <p:spPr>
            <a:xfrm>
              <a:off x="768973" y="4216550"/>
              <a:ext cx="74780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Сделать удобный 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UI/UX </a:t>
              </a:r>
              <a:r>
                <a:rPr lang="ru-RU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дизайн приложения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Добавить вкладку «избранное» с любимыми местами и городами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Создать базу данных городов и достопримечательностей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A1B04D0-870C-4937-AA92-D0FF7A88B151}"/>
              </a:ext>
            </a:extLst>
          </p:cNvPr>
          <p:cNvGrpSpPr/>
          <p:nvPr/>
        </p:nvGrpSpPr>
        <p:grpSpPr>
          <a:xfrm>
            <a:off x="345558" y="540775"/>
            <a:ext cx="5452134" cy="1981627"/>
            <a:chOff x="768973" y="539548"/>
            <a:chExt cx="5452134" cy="19816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C4E85-9DB6-4BCA-B3FF-7145ADF45EEE}"/>
                </a:ext>
              </a:extLst>
            </p:cNvPr>
            <p:cNvSpPr txBox="1"/>
            <p:nvPr/>
          </p:nvSpPr>
          <p:spPr>
            <a:xfrm>
              <a:off x="768973" y="1136180"/>
              <a:ext cx="54521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Любители путешествовать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Семьи, любящие путешествовать с детьми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Туристы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Люди, которым интересен только определённый тип места и они хотят сначала увидеть это место, а потом уже решить приезжать или нет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13D103-B064-462F-90B3-15BA852C8A34}"/>
                </a:ext>
              </a:extLst>
            </p:cNvPr>
            <p:cNvSpPr txBox="1"/>
            <p:nvPr/>
          </p:nvSpPr>
          <p:spPr>
            <a:xfrm>
              <a:off x="768973" y="539548"/>
              <a:ext cx="31277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Целевая аудитория:</a:t>
              </a:r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8326E1A-A4A3-41E6-8711-AA7FB4881A03}"/>
              </a:ext>
            </a:extLst>
          </p:cNvPr>
          <p:cNvSpPr/>
          <p:nvPr/>
        </p:nvSpPr>
        <p:spPr>
          <a:xfrm>
            <a:off x="9966960" y="6979920"/>
            <a:ext cx="8153400" cy="428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62AC6E3-CB7B-4DEE-869D-71D6DEF48FD6}"/>
              </a:ext>
            </a:extLst>
          </p:cNvPr>
          <p:cNvGrpSpPr/>
          <p:nvPr/>
        </p:nvGrpSpPr>
        <p:grpSpPr>
          <a:xfrm>
            <a:off x="6908103" y="0"/>
            <a:ext cx="5168187" cy="6858000"/>
            <a:chOff x="6728809" y="235824"/>
            <a:chExt cx="5168187" cy="5202936"/>
          </a:xfrm>
          <a:blipFill>
            <a:blip r:embed="rId2"/>
            <a:stretch>
              <a:fillRect/>
            </a:stretch>
          </a:blipFill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D3F25932-6117-4D95-9B05-42CF5B761E85}"/>
                </a:ext>
              </a:extLst>
            </p:cNvPr>
            <p:cNvSpPr/>
            <p:nvPr/>
          </p:nvSpPr>
          <p:spPr>
            <a:xfrm>
              <a:off x="10933290" y="239231"/>
              <a:ext cx="963706" cy="5197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43539B0F-10A0-4117-B982-75D99FD71F9F}"/>
                </a:ext>
              </a:extLst>
            </p:cNvPr>
            <p:cNvSpPr/>
            <p:nvPr/>
          </p:nvSpPr>
          <p:spPr>
            <a:xfrm>
              <a:off x="9891359" y="3178300"/>
              <a:ext cx="963706" cy="2260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F8FBA589-7CA3-46AD-889B-83945423107B}"/>
                </a:ext>
              </a:extLst>
            </p:cNvPr>
            <p:cNvSpPr/>
            <p:nvPr/>
          </p:nvSpPr>
          <p:spPr>
            <a:xfrm>
              <a:off x="8849428" y="1799971"/>
              <a:ext cx="963706" cy="363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64E238A6-30F0-4F38-A0B0-C105458F97B3}"/>
                </a:ext>
              </a:extLst>
            </p:cNvPr>
            <p:cNvSpPr/>
            <p:nvPr/>
          </p:nvSpPr>
          <p:spPr>
            <a:xfrm>
              <a:off x="9891359" y="239231"/>
              <a:ext cx="963706" cy="28621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98A59184-E789-4F85-9416-77D756741DBA}"/>
                </a:ext>
              </a:extLst>
            </p:cNvPr>
            <p:cNvSpPr/>
            <p:nvPr/>
          </p:nvSpPr>
          <p:spPr>
            <a:xfrm>
              <a:off x="8849428" y="239231"/>
              <a:ext cx="963706" cy="149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14054651-0F4A-4AE5-9E0F-4FEB86AAC033}"/>
                </a:ext>
              </a:extLst>
            </p:cNvPr>
            <p:cNvSpPr/>
            <p:nvPr/>
          </p:nvSpPr>
          <p:spPr>
            <a:xfrm>
              <a:off x="7773231" y="4970928"/>
              <a:ext cx="963706" cy="4600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932C98F1-533B-4D73-AB52-D7E35008116F}"/>
                </a:ext>
              </a:extLst>
            </p:cNvPr>
            <p:cNvSpPr/>
            <p:nvPr/>
          </p:nvSpPr>
          <p:spPr>
            <a:xfrm>
              <a:off x="7770740" y="239230"/>
              <a:ext cx="963706" cy="46739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6320D212-DBDB-4345-99D0-7BDEFB3C9516}"/>
                </a:ext>
              </a:extLst>
            </p:cNvPr>
            <p:cNvSpPr/>
            <p:nvPr/>
          </p:nvSpPr>
          <p:spPr>
            <a:xfrm>
              <a:off x="6728809" y="235824"/>
              <a:ext cx="963706" cy="2238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D7A76DB9-474E-4610-A48D-F3620F5392C1}"/>
                </a:ext>
              </a:extLst>
            </p:cNvPr>
            <p:cNvSpPr/>
            <p:nvPr/>
          </p:nvSpPr>
          <p:spPr>
            <a:xfrm>
              <a:off x="6728809" y="2535080"/>
              <a:ext cx="963706" cy="22697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4CEB460A-DBA3-49C7-8503-CD7AA2ACB7DD}"/>
                </a:ext>
              </a:extLst>
            </p:cNvPr>
            <p:cNvSpPr/>
            <p:nvPr/>
          </p:nvSpPr>
          <p:spPr>
            <a:xfrm>
              <a:off x="6728809" y="4872667"/>
              <a:ext cx="963706" cy="5465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B3460F0-B2BE-4D91-9DC0-AA7A83B326D3}"/>
              </a:ext>
            </a:extLst>
          </p:cNvPr>
          <p:cNvGrpSpPr/>
          <p:nvPr/>
        </p:nvGrpSpPr>
        <p:grpSpPr>
          <a:xfrm>
            <a:off x="12304491" y="322276"/>
            <a:ext cx="12052584" cy="6389225"/>
            <a:chOff x="515073" y="525125"/>
            <a:chExt cx="10820942" cy="5784281"/>
          </a:xfrm>
          <a:blipFill>
            <a:blip r:embed="rId3"/>
            <a:stretch>
              <a:fillRect/>
            </a:stretch>
          </a:blipFill>
        </p:grpSpPr>
        <p:sp>
          <p:nvSpPr>
            <p:cNvPr id="32" name="Равнобедренный треугольник 31">
              <a:extLst>
                <a:ext uri="{FF2B5EF4-FFF2-40B4-BE49-F238E27FC236}">
                  <a16:creationId xmlns:a16="http://schemas.microsoft.com/office/drawing/2014/main" id="{8256000E-81A6-4FA5-A11F-B3172086D991}"/>
                </a:ext>
              </a:extLst>
            </p:cNvPr>
            <p:cNvSpPr/>
            <p:nvPr/>
          </p:nvSpPr>
          <p:spPr>
            <a:xfrm>
              <a:off x="515073" y="3962400"/>
              <a:ext cx="2452245" cy="2347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Равнобедренный треугольник 32">
              <a:extLst>
                <a:ext uri="{FF2B5EF4-FFF2-40B4-BE49-F238E27FC236}">
                  <a16:creationId xmlns:a16="http://schemas.microsoft.com/office/drawing/2014/main" id="{AA33CD6D-3C23-4941-B8B8-AC903F6A67A0}"/>
                </a:ext>
              </a:extLst>
            </p:cNvPr>
            <p:cNvSpPr/>
            <p:nvPr/>
          </p:nvSpPr>
          <p:spPr>
            <a:xfrm rot="10800000">
              <a:off x="1704817" y="3626360"/>
              <a:ext cx="2145005" cy="203202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Равнобедренный треугольник 33">
              <a:extLst>
                <a:ext uri="{FF2B5EF4-FFF2-40B4-BE49-F238E27FC236}">
                  <a16:creationId xmlns:a16="http://schemas.microsoft.com/office/drawing/2014/main" id="{AC45333B-F5B0-4426-AB66-FE267EF566AC}"/>
                </a:ext>
              </a:extLst>
            </p:cNvPr>
            <p:cNvSpPr/>
            <p:nvPr/>
          </p:nvSpPr>
          <p:spPr>
            <a:xfrm>
              <a:off x="2817312" y="4402614"/>
              <a:ext cx="1567831" cy="15001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Равнобедренный треугольник 34">
              <a:extLst>
                <a:ext uri="{FF2B5EF4-FFF2-40B4-BE49-F238E27FC236}">
                  <a16:creationId xmlns:a16="http://schemas.microsoft.com/office/drawing/2014/main" id="{35F16C71-07DE-4827-BC0B-C33092D525E7}"/>
                </a:ext>
              </a:extLst>
            </p:cNvPr>
            <p:cNvSpPr/>
            <p:nvPr/>
          </p:nvSpPr>
          <p:spPr>
            <a:xfrm>
              <a:off x="3803441" y="2891727"/>
              <a:ext cx="1216079" cy="11669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Равнобедренный треугольник 35">
              <a:extLst>
                <a:ext uri="{FF2B5EF4-FFF2-40B4-BE49-F238E27FC236}">
                  <a16:creationId xmlns:a16="http://schemas.microsoft.com/office/drawing/2014/main" id="{57AB8C74-4108-4D77-ABC3-BE938CA0C542}"/>
                </a:ext>
              </a:extLst>
            </p:cNvPr>
            <p:cNvSpPr/>
            <p:nvPr/>
          </p:nvSpPr>
          <p:spPr>
            <a:xfrm rot="10800000">
              <a:off x="3667180" y="4189098"/>
              <a:ext cx="2145005" cy="203202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Равнобедренный треугольник 36">
              <a:extLst>
                <a:ext uri="{FF2B5EF4-FFF2-40B4-BE49-F238E27FC236}">
                  <a16:creationId xmlns:a16="http://schemas.microsoft.com/office/drawing/2014/main" id="{95EE5C0A-1928-4927-BC98-87BC51657FD9}"/>
                </a:ext>
              </a:extLst>
            </p:cNvPr>
            <p:cNvSpPr/>
            <p:nvPr/>
          </p:nvSpPr>
          <p:spPr>
            <a:xfrm rot="10800000">
              <a:off x="7126257" y="525125"/>
              <a:ext cx="2862167" cy="2873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Равнобедренный треугольник 37">
              <a:extLst>
                <a:ext uri="{FF2B5EF4-FFF2-40B4-BE49-F238E27FC236}">
                  <a16:creationId xmlns:a16="http://schemas.microsoft.com/office/drawing/2014/main" id="{9DF05D8B-2A8B-4F12-BEB9-6BB8B5264B6C}"/>
                </a:ext>
              </a:extLst>
            </p:cNvPr>
            <p:cNvSpPr/>
            <p:nvPr/>
          </p:nvSpPr>
          <p:spPr>
            <a:xfrm>
              <a:off x="8692454" y="1568085"/>
              <a:ext cx="1921822" cy="19215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Равнобедренный треугольник 38">
              <a:extLst>
                <a:ext uri="{FF2B5EF4-FFF2-40B4-BE49-F238E27FC236}">
                  <a16:creationId xmlns:a16="http://schemas.microsoft.com/office/drawing/2014/main" id="{EAD3BB27-C8B2-41F6-BB42-DC25B3D9BDE4}"/>
                </a:ext>
              </a:extLst>
            </p:cNvPr>
            <p:cNvSpPr/>
            <p:nvPr/>
          </p:nvSpPr>
          <p:spPr>
            <a:xfrm rot="10800000">
              <a:off x="9700406" y="1346292"/>
              <a:ext cx="1635609" cy="16118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Равнобедренный треугольник 39">
              <a:extLst>
                <a:ext uri="{FF2B5EF4-FFF2-40B4-BE49-F238E27FC236}">
                  <a16:creationId xmlns:a16="http://schemas.microsoft.com/office/drawing/2014/main" id="{F5C2FAD0-76BD-41BA-959F-3CE4AF790685}"/>
                </a:ext>
              </a:extLst>
            </p:cNvPr>
            <p:cNvSpPr/>
            <p:nvPr/>
          </p:nvSpPr>
          <p:spPr>
            <a:xfrm rot="10800000">
              <a:off x="4392537" y="2516505"/>
              <a:ext cx="954592" cy="86946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Равнобедренный треугольник 40">
              <a:extLst>
                <a:ext uri="{FF2B5EF4-FFF2-40B4-BE49-F238E27FC236}">
                  <a16:creationId xmlns:a16="http://schemas.microsoft.com/office/drawing/2014/main" id="{9160AE50-3B28-4400-9CF4-8D6EBAF8378D}"/>
                </a:ext>
              </a:extLst>
            </p:cNvPr>
            <p:cNvSpPr/>
            <p:nvPr/>
          </p:nvSpPr>
          <p:spPr>
            <a:xfrm>
              <a:off x="5000578" y="2365593"/>
              <a:ext cx="1216079" cy="11669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Равнобедренный треугольник 41">
              <a:extLst>
                <a:ext uri="{FF2B5EF4-FFF2-40B4-BE49-F238E27FC236}">
                  <a16:creationId xmlns:a16="http://schemas.microsoft.com/office/drawing/2014/main" id="{1738487A-0A40-40D5-85A3-134CD615F8FC}"/>
                </a:ext>
              </a:extLst>
            </p:cNvPr>
            <p:cNvSpPr/>
            <p:nvPr/>
          </p:nvSpPr>
          <p:spPr>
            <a:xfrm rot="10800000">
              <a:off x="5723424" y="2252454"/>
              <a:ext cx="1921821" cy="17859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Равнобедренный треугольник 42">
              <a:extLst>
                <a:ext uri="{FF2B5EF4-FFF2-40B4-BE49-F238E27FC236}">
                  <a16:creationId xmlns:a16="http://schemas.microsoft.com/office/drawing/2014/main" id="{82B72A4E-0C47-440F-9B4F-E426805014FB}"/>
                </a:ext>
              </a:extLst>
            </p:cNvPr>
            <p:cNvSpPr/>
            <p:nvPr/>
          </p:nvSpPr>
          <p:spPr>
            <a:xfrm>
              <a:off x="6721785" y="2330908"/>
              <a:ext cx="2193411" cy="20458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EE3E6120-3D2A-4E7C-A673-097C6CFF3723}"/>
              </a:ext>
            </a:extLst>
          </p:cNvPr>
          <p:cNvGrpSpPr/>
          <p:nvPr/>
        </p:nvGrpSpPr>
        <p:grpSpPr>
          <a:xfrm>
            <a:off x="6425818" y="7347888"/>
            <a:ext cx="4567276" cy="1266254"/>
            <a:chOff x="5510686" y="4696268"/>
            <a:chExt cx="4567276" cy="126625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04551D-FDDB-4576-A981-8B45C232CC19}"/>
                </a:ext>
              </a:extLst>
            </p:cNvPr>
            <p:cNvSpPr txBox="1"/>
            <p:nvPr/>
          </p:nvSpPr>
          <p:spPr>
            <a:xfrm>
              <a:off x="5510686" y="4696268"/>
              <a:ext cx="42691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Перспективы в разработке: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799F9A-57FD-4563-A4B2-B256E91460B5}"/>
                </a:ext>
              </a:extLst>
            </p:cNvPr>
            <p:cNvSpPr txBox="1"/>
            <p:nvPr/>
          </p:nvSpPr>
          <p:spPr>
            <a:xfrm>
              <a:off x="5510686" y="5377747"/>
              <a:ext cx="4567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Внедрение в приложение </a:t>
              </a:r>
              <a:r>
                <a:rPr lang="en-US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AR </a:t>
              </a: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систем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Озвучка текста нейросетью</a:t>
              </a: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56E5DBC5-3FD2-4DA1-82C9-C4CBFA0A90A0}"/>
              </a:ext>
            </a:extLst>
          </p:cNvPr>
          <p:cNvGrpSpPr/>
          <p:nvPr/>
        </p:nvGrpSpPr>
        <p:grpSpPr>
          <a:xfrm>
            <a:off x="420072" y="-2421777"/>
            <a:ext cx="7057873" cy="1780315"/>
            <a:chOff x="506183" y="949260"/>
            <a:chExt cx="7394973" cy="17803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CAB4F2-0E45-4169-AB3F-FE238E233F5A}"/>
                </a:ext>
              </a:extLst>
            </p:cNvPr>
            <p:cNvSpPr txBox="1"/>
            <p:nvPr/>
          </p:nvSpPr>
          <p:spPr>
            <a:xfrm>
              <a:off x="506183" y="949260"/>
              <a:ext cx="4003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Функционал приложения: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54F67C-3864-4B6F-9B4C-8A186FCC3A28}"/>
                </a:ext>
              </a:extLst>
            </p:cNvPr>
            <p:cNvSpPr txBox="1"/>
            <p:nvPr/>
          </p:nvSpPr>
          <p:spPr>
            <a:xfrm>
              <a:off x="506183" y="1652357"/>
              <a:ext cx="739497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Предварительный просмотр интересных мест в городах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Добавление городов и достопримечательностей в избранное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Подробный просмотр интересных мест для посещения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Виртуальный обзор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87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AA377F6-369D-49B0-A9CC-DBDB0F027C06}"/>
              </a:ext>
            </a:extLst>
          </p:cNvPr>
          <p:cNvSpPr/>
          <p:nvPr/>
        </p:nvSpPr>
        <p:spPr>
          <a:xfrm>
            <a:off x="5270" y="5840"/>
            <a:ext cx="8565266" cy="322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A200692-57E3-425D-ACDD-805C4578FE9F}"/>
              </a:ext>
            </a:extLst>
          </p:cNvPr>
          <p:cNvSpPr/>
          <p:nvPr/>
        </p:nvSpPr>
        <p:spPr>
          <a:xfrm>
            <a:off x="4473615" y="3369690"/>
            <a:ext cx="7718385" cy="35244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5739213-96A4-42B6-9E33-44F19148CB81}"/>
              </a:ext>
            </a:extLst>
          </p:cNvPr>
          <p:cNvGrpSpPr/>
          <p:nvPr/>
        </p:nvGrpSpPr>
        <p:grpSpPr>
          <a:xfrm>
            <a:off x="46300" y="341453"/>
            <a:ext cx="12052584" cy="6389225"/>
            <a:chOff x="515073" y="525125"/>
            <a:chExt cx="10820942" cy="5784281"/>
          </a:xfrm>
          <a:blipFill>
            <a:blip r:embed="rId2"/>
            <a:stretch>
              <a:fillRect/>
            </a:stretch>
          </a:blipFill>
        </p:grpSpPr>
        <p:sp>
          <p:nvSpPr>
            <p:cNvPr id="2" name="Равнобедренный треугольник 1">
              <a:extLst>
                <a:ext uri="{FF2B5EF4-FFF2-40B4-BE49-F238E27FC236}">
                  <a16:creationId xmlns:a16="http://schemas.microsoft.com/office/drawing/2014/main" id="{C4A0AB6C-9ED9-4C3B-890C-16C95C14BE55}"/>
                </a:ext>
              </a:extLst>
            </p:cNvPr>
            <p:cNvSpPr/>
            <p:nvPr/>
          </p:nvSpPr>
          <p:spPr>
            <a:xfrm>
              <a:off x="515073" y="3962400"/>
              <a:ext cx="2452245" cy="2347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Равнобедренный треугольник 12">
              <a:extLst>
                <a:ext uri="{FF2B5EF4-FFF2-40B4-BE49-F238E27FC236}">
                  <a16:creationId xmlns:a16="http://schemas.microsoft.com/office/drawing/2014/main" id="{FB18F4C2-07FA-4110-AA47-0CF46F99B340}"/>
                </a:ext>
              </a:extLst>
            </p:cNvPr>
            <p:cNvSpPr/>
            <p:nvPr/>
          </p:nvSpPr>
          <p:spPr>
            <a:xfrm rot="10800000">
              <a:off x="1704817" y="3626360"/>
              <a:ext cx="2145005" cy="203202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Равнобедренный треугольник 15">
              <a:extLst>
                <a:ext uri="{FF2B5EF4-FFF2-40B4-BE49-F238E27FC236}">
                  <a16:creationId xmlns:a16="http://schemas.microsoft.com/office/drawing/2014/main" id="{25574E95-2DB7-464A-8EDE-3E8F85BEDB3A}"/>
                </a:ext>
              </a:extLst>
            </p:cNvPr>
            <p:cNvSpPr/>
            <p:nvPr/>
          </p:nvSpPr>
          <p:spPr>
            <a:xfrm>
              <a:off x="2817312" y="4402614"/>
              <a:ext cx="1567831" cy="15001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Равнобедренный треугольник 16">
              <a:extLst>
                <a:ext uri="{FF2B5EF4-FFF2-40B4-BE49-F238E27FC236}">
                  <a16:creationId xmlns:a16="http://schemas.microsoft.com/office/drawing/2014/main" id="{5C7B521E-705F-4078-8862-EC0C8C43CDDE}"/>
                </a:ext>
              </a:extLst>
            </p:cNvPr>
            <p:cNvSpPr/>
            <p:nvPr/>
          </p:nvSpPr>
          <p:spPr>
            <a:xfrm>
              <a:off x="3803441" y="2891727"/>
              <a:ext cx="1216079" cy="11669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extLst>
                <a:ext uri="{FF2B5EF4-FFF2-40B4-BE49-F238E27FC236}">
                  <a16:creationId xmlns:a16="http://schemas.microsoft.com/office/drawing/2014/main" id="{43E31F01-0925-403C-B87C-31406661ED11}"/>
                </a:ext>
              </a:extLst>
            </p:cNvPr>
            <p:cNvSpPr/>
            <p:nvPr/>
          </p:nvSpPr>
          <p:spPr>
            <a:xfrm rot="10800000">
              <a:off x="3667180" y="4189098"/>
              <a:ext cx="2145005" cy="203202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Равнобедренный треугольник 19">
              <a:extLst>
                <a:ext uri="{FF2B5EF4-FFF2-40B4-BE49-F238E27FC236}">
                  <a16:creationId xmlns:a16="http://schemas.microsoft.com/office/drawing/2014/main" id="{E3A82521-7F31-44B2-A9A7-9F9B7D5BA6EC}"/>
                </a:ext>
              </a:extLst>
            </p:cNvPr>
            <p:cNvSpPr/>
            <p:nvPr/>
          </p:nvSpPr>
          <p:spPr>
            <a:xfrm rot="10800000">
              <a:off x="7126257" y="525125"/>
              <a:ext cx="2862167" cy="2873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Равнобедренный треугольник 20">
              <a:extLst>
                <a:ext uri="{FF2B5EF4-FFF2-40B4-BE49-F238E27FC236}">
                  <a16:creationId xmlns:a16="http://schemas.microsoft.com/office/drawing/2014/main" id="{07958D97-0971-4E34-AC3E-72C7F4331E34}"/>
                </a:ext>
              </a:extLst>
            </p:cNvPr>
            <p:cNvSpPr/>
            <p:nvPr/>
          </p:nvSpPr>
          <p:spPr>
            <a:xfrm>
              <a:off x="8692454" y="1568085"/>
              <a:ext cx="1921822" cy="19215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Равнобедренный треугольник 21">
              <a:extLst>
                <a:ext uri="{FF2B5EF4-FFF2-40B4-BE49-F238E27FC236}">
                  <a16:creationId xmlns:a16="http://schemas.microsoft.com/office/drawing/2014/main" id="{84E9FC97-E252-4922-94CD-18A78B39D1F7}"/>
                </a:ext>
              </a:extLst>
            </p:cNvPr>
            <p:cNvSpPr/>
            <p:nvPr/>
          </p:nvSpPr>
          <p:spPr>
            <a:xfrm rot="10800000">
              <a:off x="9700406" y="1346292"/>
              <a:ext cx="1635609" cy="16118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Равнобедренный треугольник 22">
              <a:extLst>
                <a:ext uri="{FF2B5EF4-FFF2-40B4-BE49-F238E27FC236}">
                  <a16:creationId xmlns:a16="http://schemas.microsoft.com/office/drawing/2014/main" id="{AD4EEBCA-81AF-49A5-A14D-7424A90200EC}"/>
                </a:ext>
              </a:extLst>
            </p:cNvPr>
            <p:cNvSpPr/>
            <p:nvPr/>
          </p:nvSpPr>
          <p:spPr>
            <a:xfrm rot="10800000">
              <a:off x="4392537" y="2516505"/>
              <a:ext cx="954592" cy="86946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Равнобедренный треугольник 23">
              <a:extLst>
                <a:ext uri="{FF2B5EF4-FFF2-40B4-BE49-F238E27FC236}">
                  <a16:creationId xmlns:a16="http://schemas.microsoft.com/office/drawing/2014/main" id="{0BC44123-159D-40DC-B130-E16521C59673}"/>
                </a:ext>
              </a:extLst>
            </p:cNvPr>
            <p:cNvSpPr/>
            <p:nvPr/>
          </p:nvSpPr>
          <p:spPr>
            <a:xfrm>
              <a:off x="5000578" y="2365593"/>
              <a:ext cx="1216079" cy="11669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Равнобедренный треугольник 24">
              <a:extLst>
                <a:ext uri="{FF2B5EF4-FFF2-40B4-BE49-F238E27FC236}">
                  <a16:creationId xmlns:a16="http://schemas.microsoft.com/office/drawing/2014/main" id="{F7CEECED-5AF0-442B-9DBE-A0CC84B64620}"/>
                </a:ext>
              </a:extLst>
            </p:cNvPr>
            <p:cNvSpPr/>
            <p:nvPr/>
          </p:nvSpPr>
          <p:spPr>
            <a:xfrm rot="10800000">
              <a:off x="5723424" y="2252454"/>
              <a:ext cx="1921821" cy="17859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Равнобедренный треугольник 25">
              <a:extLst>
                <a:ext uri="{FF2B5EF4-FFF2-40B4-BE49-F238E27FC236}">
                  <a16:creationId xmlns:a16="http://schemas.microsoft.com/office/drawing/2014/main" id="{020A1448-08E7-4824-A19E-BDA52B045BAC}"/>
                </a:ext>
              </a:extLst>
            </p:cNvPr>
            <p:cNvSpPr/>
            <p:nvPr/>
          </p:nvSpPr>
          <p:spPr>
            <a:xfrm>
              <a:off x="6721785" y="2330908"/>
              <a:ext cx="2193411" cy="20458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0693D05-E4F8-4CAC-A502-C12CE466D137}"/>
              </a:ext>
            </a:extLst>
          </p:cNvPr>
          <p:cNvGrpSpPr/>
          <p:nvPr/>
        </p:nvGrpSpPr>
        <p:grpSpPr>
          <a:xfrm>
            <a:off x="-3961189" y="5658386"/>
            <a:ext cx="3813865" cy="1820571"/>
            <a:chOff x="6473388" y="941703"/>
            <a:chExt cx="3813865" cy="18205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FB347B-4C5A-4B8B-B73E-FC520EE9B065}"/>
                </a:ext>
              </a:extLst>
            </p:cNvPr>
            <p:cNvSpPr txBox="1"/>
            <p:nvPr/>
          </p:nvSpPr>
          <p:spPr>
            <a:xfrm>
              <a:off x="6473388" y="941703"/>
              <a:ext cx="38138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Источники информации: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E4988E-0F1B-4569-ADE4-54D320E76118}"/>
                </a:ext>
              </a:extLst>
            </p:cNvPr>
            <p:cNvSpPr txBox="1"/>
            <p:nvPr/>
          </p:nvSpPr>
          <p:spPr>
            <a:xfrm>
              <a:off x="6473388" y="1592723"/>
              <a:ext cx="280076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Интернет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Книги про путешествия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Нейросети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Др. литература</a:t>
              </a:r>
            </a:p>
            <a:p>
              <a:pPr marL="342900" indent="-342900">
                <a:buAutoNum type="arabicPeriod"/>
              </a:pPr>
              <a:endParaRPr lang="ru-RU" sz="1400" dirty="0">
                <a:solidFill>
                  <a:schemeClr val="bg1"/>
                </a:solidFill>
                <a:latin typeface="TT Travels DemiBold Italic" panose="02000503030000090004" pitchFamily="2" charset="-52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735A6B2-950C-4381-95FC-2294D7C00E8B}"/>
              </a:ext>
            </a:extLst>
          </p:cNvPr>
          <p:cNvGrpSpPr/>
          <p:nvPr/>
        </p:nvGrpSpPr>
        <p:grpSpPr>
          <a:xfrm>
            <a:off x="420072" y="707503"/>
            <a:ext cx="7057873" cy="1780315"/>
            <a:chOff x="506183" y="949260"/>
            <a:chExt cx="7394973" cy="17803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9C9169-89E1-48CC-9224-0D8A18DEDE86}"/>
                </a:ext>
              </a:extLst>
            </p:cNvPr>
            <p:cNvSpPr txBox="1"/>
            <p:nvPr/>
          </p:nvSpPr>
          <p:spPr>
            <a:xfrm>
              <a:off x="506183" y="949260"/>
              <a:ext cx="4003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Функционал приложения: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E554B8-0892-42B1-B842-0FCACA7EFB45}"/>
                </a:ext>
              </a:extLst>
            </p:cNvPr>
            <p:cNvSpPr txBox="1"/>
            <p:nvPr/>
          </p:nvSpPr>
          <p:spPr>
            <a:xfrm>
              <a:off x="506183" y="1652357"/>
              <a:ext cx="739497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Предварительный просмотр интересных мест в городах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Добавление городов и достопримечательностей в избранное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Подробный просмотр интересных мест для посещения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Виртуальный обзор 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BA352A1-0513-414A-9CEC-CB09D7738DAD}"/>
              </a:ext>
            </a:extLst>
          </p:cNvPr>
          <p:cNvGrpSpPr/>
          <p:nvPr/>
        </p:nvGrpSpPr>
        <p:grpSpPr>
          <a:xfrm>
            <a:off x="6435978" y="4716448"/>
            <a:ext cx="4567276" cy="1266254"/>
            <a:chOff x="5510686" y="4696268"/>
            <a:chExt cx="4567276" cy="12662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E5BDD0-AAD7-4644-A1EB-7545B5F6FB71}"/>
                </a:ext>
              </a:extLst>
            </p:cNvPr>
            <p:cNvSpPr txBox="1"/>
            <p:nvPr/>
          </p:nvSpPr>
          <p:spPr>
            <a:xfrm>
              <a:off x="5510686" y="4696268"/>
              <a:ext cx="42691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Перспективы в разработке: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B842CD-A678-4419-8A36-13C433B05D55}"/>
                </a:ext>
              </a:extLst>
            </p:cNvPr>
            <p:cNvSpPr txBox="1"/>
            <p:nvPr/>
          </p:nvSpPr>
          <p:spPr>
            <a:xfrm>
              <a:off x="5510686" y="5377747"/>
              <a:ext cx="4567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Внедрение в приложение </a:t>
              </a:r>
              <a:r>
                <a:rPr lang="en-US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AR </a:t>
              </a: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систем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Озвучка текста нейросетью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2E431776-22CA-4C80-82A1-8B35FC1B6FF7}"/>
              </a:ext>
            </a:extLst>
          </p:cNvPr>
          <p:cNvGrpSpPr/>
          <p:nvPr/>
        </p:nvGrpSpPr>
        <p:grpSpPr>
          <a:xfrm>
            <a:off x="998768" y="7278857"/>
            <a:ext cx="9278342" cy="4592299"/>
            <a:chOff x="1040076" y="1459643"/>
            <a:chExt cx="9278342" cy="4592299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873EFE45-8821-4C91-ADAD-C9A547025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076" y="1459643"/>
              <a:ext cx="3466282" cy="4592299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9072C0EC-F84A-4EAB-9F95-3212971FC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2661" y="1459643"/>
              <a:ext cx="5605757" cy="4592298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9647EDA-F11E-4660-9117-0860B88BD835}"/>
              </a:ext>
            </a:extLst>
          </p:cNvPr>
          <p:cNvGrpSpPr/>
          <p:nvPr/>
        </p:nvGrpSpPr>
        <p:grpSpPr>
          <a:xfrm>
            <a:off x="-5538627" y="627926"/>
            <a:ext cx="5452134" cy="1981627"/>
            <a:chOff x="768973" y="539548"/>
            <a:chExt cx="5452134" cy="198162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073082-2BBA-4379-A5A0-3461B540A616}"/>
                </a:ext>
              </a:extLst>
            </p:cNvPr>
            <p:cNvSpPr txBox="1"/>
            <p:nvPr/>
          </p:nvSpPr>
          <p:spPr>
            <a:xfrm>
              <a:off x="768973" y="1136180"/>
              <a:ext cx="54521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Любители путешествовать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Семьи, любящие путешествовать с детьми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Туристы</a:t>
              </a:r>
            </a:p>
            <a:p>
              <a:pPr marL="342900" indent="-342900">
                <a:buAutoNum type="arabicPeriod"/>
              </a:pPr>
              <a:r>
                <a:rPr lang="ru-RU" sz="14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Люди, которым интересен только определённый тип места и они хотят сначала увидеть это место, а потом уже решить приезжать или нет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5692E8-C5A5-4ED4-90D2-9F0B8411F60E}"/>
                </a:ext>
              </a:extLst>
            </p:cNvPr>
            <p:cNvSpPr txBox="1"/>
            <p:nvPr/>
          </p:nvSpPr>
          <p:spPr>
            <a:xfrm>
              <a:off x="768973" y="539548"/>
              <a:ext cx="31277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Целевая аудитория: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D39AD0-A8BB-4C0B-84D2-860ED2A0BCC0}"/>
              </a:ext>
            </a:extLst>
          </p:cNvPr>
          <p:cNvGrpSpPr/>
          <p:nvPr/>
        </p:nvGrpSpPr>
        <p:grpSpPr>
          <a:xfrm>
            <a:off x="-6155751" y="4019764"/>
            <a:ext cx="6119295" cy="1920071"/>
            <a:chOff x="768973" y="3619918"/>
            <a:chExt cx="7478031" cy="19200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7BD969-9009-44B2-BE36-E59B49FD6441}"/>
                </a:ext>
              </a:extLst>
            </p:cNvPr>
            <p:cNvSpPr txBox="1"/>
            <p:nvPr/>
          </p:nvSpPr>
          <p:spPr>
            <a:xfrm>
              <a:off x="768973" y="3619918"/>
              <a:ext cx="5243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Black" panose="02000503040000020004" pitchFamily="2" charset="-52"/>
                </a:rPr>
                <a:t>Задачи проекта: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04F189-1C8C-4E5F-81EA-01D8240F24C0}"/>
                </a:ext>
              </a:extLst>
            </p:cNvPr>
            <p:cNvSpPr txBox="1"/>
            <p:nvPr/>
          </p:nvSpPr>
          <p:spPr>
            <a:xfrm>
              <a:off x="768973" y="4216550"/>
              <a:ext cx="74780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Сделать удобный 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UI/UX </a:t>
              </a:r>
              <a:r>
                <a:rPr lang="ru-RU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дизайн приложения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Добавить вкладку «избранное» с любимыми местами и городами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T Travels DemiBold Italic" panose="02000503030000090004" pitchFamily="2" charset="-52"/>
                </a:rPr>
                <a:t>Создать базу данных городов и достопримечательностей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9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4DD5BE61-D4A1-4081-BC56-E621E55585CA}"/>
              </a:ext>
            </a:extLst>
          </p:cNvPr>
          <p:cNvSpPr/>
          <p:nvPr/>
        </p:nvSpPr>
        <p:spPr>
          <a:xfrm>
            <a:off x="5729468" y="-3481515"/>
            <a:ext cx="6462532" cy="2521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DBCD5383-E126-4802-9C89-B25659785026}"/>
              </a:ext>
            </a:extLst>
          </p:cNvPr>
          <p:cNvSpPr/>
          <p:nvPr/>
        </p:nvSpPr>
        <p:spPr>
          <a:xfrm>
            <a:off x="11507780" y="8848"/>
            <a:ext cx="674624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74FCE80-0CDA-4222-AC80-7FB6098F0BCC}"/>
              </a:ext>
            </a:extLst>
          </p:cNvPr>
          <p:cNvSpPr/>
          <p:nvPr/>
        </p:nvSpPr>
        <p:spPr>
          <a:xfrm>
            <a:off x="0" y="0"/>
            <a:ext cx="5746419" cy="1459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B011B-3582-46A0-9406-D686CC032B42}"/>
              </a:ext>
            </a:extLst>
          </p:cNvPr>
          <p:cNvSpPr txBox="1"/>
          <p:nvPr/>
        </p:nvSpPr>
        <p:spPr>
          <a:xfrm>
            <a:off x="290355" y="199348"/>
            <a:ext cx="3280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T Travels Black" panose="02000503040000020004" pitchFamily="2" charset="-52"/>
              </a:rPr>
              <a:t>Дизайн приложения: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9AC55-2B55-4F26-A512-70D72E4E3465}"/>
              </a:ext>
            </a:extLst>
          </p:cNvPr>
          <p:cNvSpPr txBox="1"/>
          <p:nvPr/>
        </p:nvSpPr>
        <p:spPr>
          <a:xfrm>
            <a:off x="290355" y="806058"/>
            <a:ext cx="5254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Дизайн был разработан в программе «</a:t>
            </a:r>
            <a:r>
              <a:rPr lang="en-US" sz="1600" dirty="0" err="1">
                <a:solidFill>
                  <a:schemeClr val="bg1"/>
                </a:solidFill>
                <a:latin typeface="TT Travels DemiBold Italic" panose="02000503030000090004" pitchFamily="2" charset="-52"/>
              </a:rPr>
              <a:t>Figma</a:t>
            </a:r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»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2BC096-2615-4F8F-9BA6-C26FF3FE5C3D}"/>
              </a:ext>
            </a:extLst>
          </p:cNvPr>
          <p:cNvGrpSpPr/>
          <p:nvPr/>
        </p:nvGrpSpPr>
        <p:grpSpPr>
          <a:xfrm>
            <a:off x="1040076" y="1459643"/>
            <a:ext cx="9278342" cy="4592299"/>
            <a:chOff x="1040076" y="1459643"/>
            <a:chExt cx="9278342" cy="4592299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7AF2C90-DA9B-41C6-99CF-B045550AD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076" y="1459643"/>
              <a:ext cx="3466282" cy="4592299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985CDF3-E8DD-450D-AB93-2BBEE025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2661" y="1459643"/>
              <a:ext cx="5605757" cy="4592298"/>
            </a:xfrm>
            <a:prstGeom prst="rect">
              <a:avLst/>
            </a:prstGeom>
          </p:spPr>
        </p:pic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971A5BE-7B0A-4BC1-A155-E363848D3109}"/>
              </a:ext>
            </a:extLst>
          </p:cNvPr>
          <p:cNvSpPr/>
          <p:nvPr/>
        </p:nvSpPr>
        <p:spPr>
          <a:xfrm>
            <a:off x="11401063" y="0"/>
            <a:ext cx="7909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BB8F395-D688-4BCD-BC21-06864E8296C4}"/>
              </a:ext>
            </a:extLst>
          </p:cNvPr>
          <p:cNvGrpSpPr/>
          <p:nvPr/>
        </p:nvGrpSpPr>
        <p:grpSpPr>
          <a:xfrm>
            <a:off x="420072" y="-2167777"/>
            <a:ext cx="7057873" cy="1780315"/>
            <a:chOff x="506183" y="949260"/>
            <a:chExt cx="7394973" cy="17803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67C13E-DF85-4268-9B9C-D5A7E1BB59BA}"/>
                </a:ext>
              </a:extLst>
            </p:cNvPr>
            <p:cNvSpPr txBox="1"/>
            <p:nvPr/>
          </p:nvSpPr>
          <p:spPr>
            <a:xfrm>
              <a:off x="506183" y="949260"/>
              <a:ext cx="4003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Функционал приложения: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C6DE04-F293-4F93-8D7E-57460C190953}"/>
                </a:ext>
              </a:extLst>
            </p:cNvPr>
            <p:cNvSpPr txBox="1"/>
            <p:nvPr/>
          </p:nvSpPr>
          <p:spPr>
            <a:xfrm>
              <a:off x="506183" y="1652357"/>
              <a:ext cx="739497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Предварительный просмотр интересных мест в городах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Добавление городов и достопримечательностей в избранное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Подробный просмотр интересных мест для посещения</a:t>
              </a:r>
            </a:p>
            <a:p>
              <a:pPr marL="342900" indent="-342900">
                <a:buAutoNum type="arabicPeriod"/>
              </a:pPr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Виртуальный обзор </a:t>
              </a:r>
            </a:p>
          </p:txBody>
        </p: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18BC650-5C6B-40EA-94F5-0AAF3FF093C8}"/>
              </a:ext>
            </a:extLst>
          </p:cNvPr>
          <p:cNvSpPr/>
          <p:nvPr/>
        </p:nvSpPr>
        <p:spPr>
          <a:xfrm>
            <a:off x="18113678" y="8848"/>
            <a:ext cx="674624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851107-762C-45F2-B42C-5FD040DE4AF6}"/>
              </a:ext>
            </a:extLst>
          </p:cNvPr>
          <p:cNvSpPr txBox="1"/>
          <p:nvPr/>
        </p:nvSpPr>
        <p:spPr>
          <a:xfrm>
            <a:off x="13023276" y="258787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T Travels Black" panose="02000503040000020004" pitchFamily="2" charset="-52"/>
              </a:rPr>
              <a:t>Техническая часть: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3EAE4B-7C90-486A-9B57-B14BD9F51166}"/>
              </a:ext>
            </a:extLst>
          </p:cNvPr>
          <p:cNvSpPr txBox="1"/>
          <p:nvPr/>
        </p:nvSpPr>
        <p:spPr>
          <a:xfrm>
            <a:off x="12967396" y="4025246"/>
            <a:ext cx="4304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T Travels DemiBold Italic" panose="02000503030000090004" pitchFamily="2" charset="-52"/>
              </a:rPr>
              <a:t>Приложение было сделано на</a:t>
            </a:r>
            <a:r>
              <a:rPr lang="en-US" sz="1600" dirty="0">
                <a:latin typeface="TT Travels DemiBold Italic" panose="02000503030000090004" pitchFamily="2" charset="-52"/>
              </a:rPr>
              <a:t> Flutter</a:t>
            </a:r>
            <a:endParaRPr lang="ru-RU" sz="1600" dirty="0">
              <a:latin typeface="TT Travels DemiBold Italic" panose="02000503030000090004" pitchFamily="2" charset="-5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21BB54-6BEE-4D44-A8A1-57C60248FFE0}"/>
              </a:ext>
            </a:extLst>
          </p:cNvPr>
          <p:cNvSpPr txBox="1"/>
          <p:nvPr/>
        </p:nvSpPr>
        <p:spPr>
          <a:xfrm>
            <a:off x="13040792" y="90883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Сервер – </a:t>
            </a:r>
            <a:r>
              <a:rPr lang="en-US" sz="1600" dirty="0" err="1">
                <a:solidFill>
                  <a:schemeClr val="bg1"/>
                </a:solidFill>
                <a:latin typeface="TT Travels DemiBold Italic" panose="02000503030000090004" pitchFamily="2" charset="-52"/>
              </a:rPr>
              <a:t>Supabase</a:t>
            </a:r>
            <a:endParaRPr lang="ru-RU" sz="1600" dirty="0">
              <a:solidFill>
                <a:schemeClr val="bg1"/>
              </a:solidFill>
              <a:latin typeface="TT Travels DemiBold Italic" panose="02000503030000090004" pitchFamily="2" charset="-52"/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FB651C2-219F-4EF4-B5A3-35BB1F7EACF1}"/>
              </a:ext>
            </a:extLst>
          </p:cNvPr>
          <p:cNvGrpSpPr/>
          <p:nvPr/>
        </p:nvGrpSpPr>
        <p:grpSpPr>
          <a:xfrm>
            <a:off x="18565526" y="658897"/>
            <a:ext cx="5921516" cy="2000250"/>
            <a:chOff x="5928602" y="3915393"/>
            <a:chExt cx="5921516" cy="2000250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F6281663-0AA9-435C-A433-A7735E1AA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602" y="3915393"/>
              <a:ext cx="200025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7F8972-16B5-4494-A35E-8191EBD820D9}"/>
                </a:ext>
              </a:extLst>
            </p:cNvPr>
            <p:cNvSpPr txBox="1"/>
            <p:nvPr/>
          </p:nvSpPr>
          <p:spPr>
            <a:xfrm>
              <a:off x="7928852" y="4453853"/>
              <a:ext cx="39212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err="1">
                  <a:solidFill>
                    <a:schemeClr val="bg1"/>
                  </a:solidFill>
                  <a:latin typeface="TT Travels Bold" panose="02000803040000020004" pitchFamily="2" charset="-52"/>
                </a:rPr>
                <a:t>Supabase</a:t>
              </a:r>
              <a:endParaRPr lang="ru-RU" sz="5400" dirty="0">
                <a:solidFill>
                  <a:schemeClr val="bg1"/>
                </a:solidFill>
                <a:latin typeface="TT Travels Bold" panose="02000803040000020004" pitchFamily="2" charset="-52"/>
              </a:endParaRPr>
            </a:p>
          </p:txBody>
        </p:sp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A5FE202-94FB-497F-A294-751C8302F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526" y="3652095"/>
            <a:ext cx="5257799" cy="2760344"/>
          </a:xfrm>
          <a:prstGeom prst="rect">
            <a:avLst/>
          </a:prstGeom>
        </p:spPr>
      </p:pic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8275AFA9-5FFE-46FB-8EEB-F9E4147225BA}"/>
              </a:ext>
            </a:extLst>
          </p:cNvPr>
          <p:cNvGrpSpPr/>
          <p:nvPr/>
        </p:nvGrpSpPr>
        <p:grpSpPr>
          <a:xfrm>
            <a:off x="0" y="-4389120"/>
            <a:ext cx="12192000" cy="3429000"/>
            <a:chOff x="0" y="0"/>
            <a:chExt cx="12192000" cy="3429000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2005B582-6015-4F5B-B250-5F5BAF8CF059}"/>
                </a:ext>
              </a:extLst>
            </p:cNvPr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327C65-F2E1-4A5B-93FC-C04201CDF667}"/>
                </a:ext>
              </a:extLst>
            </p:cNvPr>
            <p:cNvSpPr txBox="1"/>
            <p:nvPr/>
          </p:nvSpPr>
          <p:spPr>
            <a:xfrm>
              <a:off x="355359" y="249939"/>
              <a:ext cx="3057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Техническая часть: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759CA7-8738-42B4-882C-7B06C8EBA29B}"/>
                </a:ext>
              </a:extLst>
            </p:cNvPr>
            <p:cNvSpPr txBox="1"/>
            <p:nvPr/>
          </p:nvSpPr>
          <p:spPr>
            <a:xfrm>
              <a:off x="372875" y="899988"/>
              <a:ext cx="2383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Сервер – </a:t>
              </a:r>
              <a:r>
                <a:rPr lang="en-US" sz="1600" dirty="0" err="1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Supabase</a:t>
              </a:r>
              <a:endPara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7A6EAEC-9E73-450B-BC9D-9F30D5944B7C}"/>
                </a:ext>
              </a:extLst>
            </p:cNvPr>
            <p:cNvGrpSpPr/>
            <p:nvPr/>
          </p:nvGrpSpPr>
          <p:grpSpPr>
            <a:xfrm>
              <a:off x="5897609" y="650049"/>
              <a:ext cx="5921516" cy="2000250"/>
              <a:chOff x="5928602" y="3915393"/>
              <a:chExt cx="5921516" cy="2000250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4203CBDE-BFCB-4400-97D2-BF8D9B3E62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8602" y="3915393"/>
                <a:ext cx="2000250" cy="2000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5D58A4-68D6-4C48-B365-AF505DF738D1}"/>
                  </a:ext>
                </a:extLst>
              </p:cNvPr>
              <p:cNvSpPr txBox="1"/>
              <p:nvPr/>
            </p:nvSpPr>
            <p:spPr>
              <a:xfrm>
                <a:off x="7928852" y="4453853"/>
                <a:ext cx="39212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err="1">
                    <a:solidFill>
                      <a:schemeClr val="bg1"/>
                    </a:solidFill>
                    <a:latin typeface="TT Travels Bold" panose="02000803040000020004" pitchFamily="2" charset="-52"/>
                  </a:rPr>
                  <a:t>Supabase</a:t>
                </a:r>
                <a:endParaRPr lang="ru-RU" sz="5400" dirty="0">
                  <a:solidFill>
                    <a:schemeClr val="bg1"/>
                  </a:solidFill>
                  <a:latin typeface="TT Travels Bold" panose="02000803040000020004" pitchFamily="2" charset="-52"/>
                </a:endParaRPr>
              </a:p>
            </p:txBody>
          </p:sp>
        </p:grp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9C6BEE65-FEF2-42CC-9193-AF45A095A7FC}"/>
              </a:ext>
            </a:extLst>
          </p:cNvPr>
          <p:cNvGrpSpPr/>
          <p:nvPr/>
        </p:nvGrpSpPr>
        <p:grpSpPr>
          <a:xfrm>
            <a:off x="299479" y="7956167"/>
            <a:ext cx="10855929" cy="2760344"/>
            <a:chOff x="299479" y="3643247"/>
            <a:chExt cx="10855929" cy="276034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9261C6-47AE-4C83-BC42-31B37A35203C}"/>
                </a:ext>
              </a:extLst>
            </p:cNvPr>
            <p:cNvSpPr txBox="1"/>
            <p:nvPr/>
          </p:nvSpPr>
          <p:spPr>
            <a:xfrm>
              <a:off x="299479" y="4016398"/>
              <a:ext cx="4304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latin typeface="TT Travels DemiBold Italic" panose="02000503030000090004" pitchFamily="2" charset="-52"/>
                </a:rPr>
                <a:t>Приложение было сделано на</a:t>
              </a:r>
              <a:r>
                <a:rPr lang="en-US" sz="1600" dirty="0">
                  <a:latin typeface="TT Travels DemiBold Italic" panose="02000503030000090004" pitchFamily="2" charset="-52"/>
                </a:rPr>
                <a:t> Flutter</a:t>
              </a:r>
              <a:endParaRPr lang="ru-RU" sz="1600" dirty="0">
                <a:latin typeface="TT Travels DemiBold Italic" panose="02000503030000090004" pitchFamily="2" charset="-52"/>
              </a:endParaRPr>
            </a:p>
          </p:txBody>
        </p:sp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FE3550EE-ED90-44D8-A836-7DBC7F2A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609" y="3643247"/>
              <a:ext cx="5257799" cy="276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01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EA343D2-FD73-44DF-8B93-EDBCB196598A}"/>
              </a:ext>
            </a:extLst>
          </p:cNvPr>
          <p:cNvSpPr/>
          <p:nvPr/>
        </p:nvSpPr>
        <p:spPr>
          <a:xfrm>
            <a:off x="5445761" y="0"/>
            <a:ext cx="674624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B552191-7FCD-4073-8A55-C2950C629736}"/>
              </a:ext>
            </a:extLst>
          </p:cNvPr>
          <p:cNvGrpSpPr/>
          <p:nvPr/>
        </p:nvGrpSpPr>
        <p:grpSpPr>
          <a:xfrm>
            <a:off x="0" y="0"/>
            <a:ext cx="12192000" cy="3429000"/>
            <a:chOff x="0" y="0"/>
            <a:chExt cx="12192000" cy="3429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514592CC-0AFD-4AE6-BC3A-A260ED5A22DE}"/>
                </a:ext>
              </a:extLst>
            </p:cNvPr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4B982D-B006-4987-B508-342246CFB0A2}"/>
                </a:ext>
              </a:extLst>
            </p:cNvPr>
            <p:cNvSpPr txBox="1"/>
            <p:nvPr/>
          </p:nvSpPr>
          <p:spPr>
            <a:xfrm>
              <a:off x="355359" y="249939"/>
              <a:ext cx="3057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Техническая часть: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91E129-AA47-4764-B826-34577BAF4F92}"/>
                </a:ext>
              </a:extLst>
            </p:cNvPr>
            <p:cNvSpPr txBox="1"/>
            <p:nvPr/>
          </p:nvSpPr>
          <p:spPr>
            <a:xfrm>
              <a:off x="372875" y="899988"/>
              <a:ext cx="2383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Сервер – </a:t>
              </a:r>
              <a:r>
                <a:rPr lang="en-US" sz="1600" dirty="0" err="1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Supabase</a:t>
              </a:r>
              <a:endPara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endParaRPr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41BA4CB1-0874-4D23-9D8B-F5CBEFE92CA5}"/>
                </a:ext>
              </a:extLst>
            </p:cNvPr>
            <p:cNvGrpSpPr/>
            <p:nvPr/>
          </p:nvGrpSpPr>
          <p:grpSpPr>
            <a:xfrm>
              <a:off x="5897609" y="650049"/>
              <a:ext cx="5921516" cy="2000250"/>
              <a:chOff x="5928602" y="3915393"/>
              <a:chExt cx="5921516" cy="200025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E8DE1BF8-9E8C-4001-AD13-A8A2BD1E6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8602" y="3915393"/>
                <a:ext cx="2000250" cy="2000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019F99-D76D-47DF-91A0-6B10E5D4A35B}"/>
                  </a:ext>
                </a:extLst>
              </p:cNvPr>
              <p:cNvSpPr txBox="1"/>
              <p:nvPr/>
            </p:nvSpPr>
            <p:spPr>
              <a:xfrm>
                <a:off x="7928852" y="4453853"/>
                <a:ext cx="39212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err="1">
                    <a:solidFill>
                      <a:schemeClr val="bg1"/>
                    </a:solidFill>
                    <a:latin typeface="TT Travels Bold" panose="02000803040000020004" pitchFamily="2" charset="-52"/>
                  </a:rPr>
                  <a:t>Supabase</a:t>
                </a:r>
                <a:endParaRPr lang="ru-RU" sz="5400" dirty="0">
                  <a:solidFill>
                    <a:schemeClr val="bg1"/>
                  </a:solidFill>
                  <a:latin typeface="TT Travels Bold" panose="02000803040000020004" pitchFamily="2" charset="-52"/>
                </a:endParaRPr>
              </a:p>
            </p:txBody>
          </p:sp>
        </p:grp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D51235C-2A67-47F7-B057-1415226493DE}"/>
              </a:ext>
            </a:extLst>
          </p:cNvPr>
          <p:cNvGrpSpPr/>
          <p:nvPr/>
        </p:nvGrpSpPr>
        <p:grpSpPr>
          <a:xfrm>
            <a:off x="299479" y="3643247"/>
            <a:ext cx="10855929" cy="2760344"/>
            <a:chOff x="299479" y="3643247"/>
            <a:chExt cx="10855929" cy="27603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8C4239-1FEC-4B48-B176-14BAA0C17196}"/>
                </a:ext>
              </a:extLst>
            </p:cNvPr>
            <p:cNvSpPr txBox="1"/>
            <p:nvPr/>
          </p:nvSpPr>
          <p:spPr>
            <a:xfrm>
              <a:off x="299479" y="4016398"/>
              <a:ext cx="4304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latin typeface="TT Travels DemiBold Italic" panose="02000503030000090004" pitchFamily="2" charset="-52"/>
                </a:rPr>
                <a:t>Приложение было сделано на</a:t>
              </a:r>
              <a:r>
                <a:rPr lang="en-US" sz="1600" dirty="0">
                  <a:latin typeface="TT Travels DemiBold Italic" panose="02000503030000090004" pitchFamily="2" charset="-52"/>
                </a:rPr>
                <a:t> Flutter</a:t>
              </a:r>
              <a:endParaRPr lang="ru-RU" sz="1600" dirty="0">
                <a:latin typeface="TT Travels DemiBold Italic" panose="02000503030000090004" pitchFamily="2" charset="-52"/>
              </a:endParaRPr>
            </a:p>
          </p:txBody>
        </p:sp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B13D847-AACD-4894-886D-1BC92372F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609" y="3643247"/>
              <a:ext cx="5257799" cy="2760344"/>
            </a:xfrm>
            <a:prstGeom prst="rect">
              <a:avLst/>
            </a:prstGeom>
          </p:spPr>
        </p:pic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7CF07E1-382F-4C9B-BA40-5D8346688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609" y="864676"/>
            <a:ext cx="2560792" cy="569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37CADCF-F8FF-4422-B97D-21CA2D924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1604" y="872714"/>
            <a:ext cx="2593412" cy="569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A1A0B92-963B-4194-BCE1-32E2ED8C3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06" y="7448356"/>
            <a:ext cx="2560792" cy="569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9873B67-70FD-4F4B-8E88-FDE6EBA5F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32" y="7448356"/>
            <a:ext cx="2560792" cy="569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89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B6B0D8F-0672-4382-B267-9AB4138E7976}"/>
              </a:ext>
            </a:extLst>
          </p:cNvPr>
          <p:cNvSpPr/>
          <p:nvPr/>
        </p:nvSpPr>
        <p:spPr>
          <a:xfrm>
            <a:off x="5729468" y="-3481515"/>
            <a:ext cx="6462532" cy="2521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7F2EFF4-7F15-43C1-BAB8-E35A234B6931}"/>
              </a:ext>
            </a:extLst>
          </p:cNvPr>
          <p:cNvSpPr/>
          <p:nvPr/>
        </p:nvSpPr>
        <p:spPr>
          <a:xfrm flipH="1">
            <a:off x="5866766" y="330009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BFFB7-88E6-4D59-951C-484E069B3EDB}"/>
              </a:ext>
            </a:extLst>
          </p:cNvPr>
          <p:cNvSpPr txBox="1"/>
          <p:nvPr/>
        </p:nvSpPr>
        <p:spPr>
          <a:xfrm>
            <a:off x="330200" y="294640"/>
            <a:ext cx="549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T Travels Black" panose="02000503040000020004" pitchFamily="2" charset="-52"/>
              </a:rPr>
              <a:t>Демонстрация работы приложения: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5FDD8F1-C37B-4F29-AFFF-3202834CDE5B}"/>
              </a:ext>
            </a:extLst>
          </p:cNvPr>
          <p:cNvGrpSpPr/>
          <p:nvPr/>
        </p:nvGrpSpPr>
        <p:grpSpPr>
          <a:xfrm>
            <a:off x="0" y="-4389120"/>
            <a:ext cx="12192000" cy="3429000"/>
            <a:chOff x="0" y="0"/>
            <a:chExt cx="12192000" cy="3429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190BC3F-03CF-4FA2-BF0B-20D27D9E54F5}"/>
                </a:ext>
              </a:extLst>
            </p:cNvPr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D5DDA6-C872-4873-92E8-B96C18FAAA68}"/>
                </a:ext>
              </a:extLst>
            </p:cNvPr>
            <p:cNvSpPr txBox="1"/>
            <p:nvPr/>
          </p:nvSpPr>
          <p:spPr>
            <a:xfrm>
              <a:off x="355359" y="249939"/>
              <a:ext cx="3057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bg1"/>
                  </a:solidFill>
                  <a:latin typeface="TT Travels Black" panose="02000503040000020004" pitchFamily="2" charset="-52"/>
                </a:rPr>
                <a:t>Техническая часть: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333F90-E569-451B-858A-EE9687088B48}"/>
                </a:ext>
              </a:extLst>
            </p:cNvPr>
            <p:cNvSpPr txBox="1"/>
            <p:nvPr/>
          </p:nvSpPr>
          <p:spPr>
            <a:xfrm>
              <a:off x="372875" y="899988"/>
              <a:ext cx="2383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Сервер – </a:t>
              </a:r>
              <a:r>
                <a:rPr lang="en-US" sz="1600" dirty="0" err="1">
                  <a:solidFill>
                    <a:schemeClr val="bg1"/>
                  </a:solidFill>
                  <a:latin typeface="TT Travels DemiBold Italic" panose="02000503030000090004" pitchFamily="2" charset="-52"/>
                </a:rPr>
                <a:t>Supabase</a:t>
              </a:r>
              <a:endPara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3A5405D1-9794-4456-A530-E4E0BC88996B}"/>
                </a:ext>
              </a:extLst>
            </p:cNvPr>
            <p:cNvGrpSpPr/>
            <p:nvPr/>
          </p:nvGrpSpPr>
          <p:grpSpPr>
            <a:xfrm>
              <a:off x="5897609" y="650049"/>
              <a:ext cx="5921516" cy="2000250"/>
              <a:chOff x="5928602" y="3915393"/>
              <a:chExt cx="5921516" cy="200025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0067C6F5-B557-478F-9B07-1A4ACF369D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8602" y="3915393"/>
                <a:ext cx="2000250" cy="2000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8C3BD8-DF1C-430D-9AFF-763249DC9CC9}"/>
                  </a:ext>
                </a:extLst>
              </p:cNvPr>
              <p:cNvSpPr txBox="1"/>
              <p:nvPr/>
            </p:nvSpPr>
            <p:spPr>
              <a:xfrm>
                <a:off x="7928852" y="4453853"/>
                <a:ext cx="39212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err="1">
                    <a:solidFill>
                      <a:schemeClr val="bg1"/>
                    </a:solidFill>
                    <a:latin typeface="TT Travels Bold" panose="02000803040000020004" pitchFamily="2" charset="-52"/>
                  </a:rPr>
                  <a:t>Supabase</a:t>
                </a:r>
                <a:endParaRPr lang="ru-RU" sz="5400" dirty="0">
                  <a:solidFill>
                    <a:schemeClr val="bg1"/>
                  </a:solidFill>
                  <a:latin typeface="TT Travels Bold" panose="02000803040000020004" pitchFamily="2" charset="-52"/>
                </a:endParaRPr>
              </a:p>
            </p:txBody>
          </p:sp>
        </p:grp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C3D020E-92B0-4FF7-9D07-52137419D0DA}"/>
              </a:ext>
            </a:extLst>
          </p:cNvPr>
          <p:cNvGrpSpPr/>
          <p:nvPr/>
        </p:nvGrpSpPr>
        <p:grpSpPr>
          <a:xfrm>
            <a:off x="299479" y="7956167"/>
            <a:ext cx="10855929" cy="2760344"/>
            <a:chOff x="299479" y="3643247"/>
            <a:chExt cx="10855929" cy="27603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5E9690-EB48-4C38-BD46-9BFE5D468BAE}"/>
                </a:ext>
              </a:extLst>
            </p:cNvPr>
            <p:cNvSpPr txBox="1"/>
            <p:nvPr/>
          </p:nvSpPr>
          <p:spPr>
            <a:xfrm>
              <a:off x="299479" y="4016398"/>
              <a:ext cx="4304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latin typeface="TT Travels DemiBold Italic" panose="02000503030000090004" pitchFamily="2" charset="-52"/>
                </a:rPr>
                <a:t>Приложение было сделано на</a:t>
              </a:r>
              <a:r>
                <a:rPr lang="en-US" sz="1600" dirty="0">
                  <a:latin typeface="TT Travels DemiBold Italic" panose="02000503030000090004" pitchFamily="2" charset="-52"/>
                </a:rPr>
                <a:t> Flutter</a:t>
              </a:r>
              <a:endParaRPr lang="ru-RU" sz="1600" dirty="0">
                <a:latin typeface="TT Travels DemiBold Italic" panose="02000503030000090004" pitchFamily="2" charset="-52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F7C931F-6F9C-4738-920A-AAB6B8354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609" y="3643247"/>
              <a:ext cx="5257799" cy="2760344"/>
            </a:xfrm>
            <a:prstGeom prst="rect">
              <a:avLst/>
            </a:prstGeom>
          </p:spPr>
        </p:pic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C300A8-5A13-4079-AFCC-CC1580058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06" y="864676"/>
            <a:ext cx="2560792" cy="569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193A401-91E7-4DE6-A29C-A791D801C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32" y="864676"/>
            <a:ext cx="2560792" cy="569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A3730B-709B-4ED1-9863-B92889963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29" y="864676"/>
            <a:ext cx="2560792" cy="569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0AA9C52-B346-4BA5-B606-09119C4B9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6" y="872714"/>
            <a:ext cx="2593412" cy="56906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34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01C6839-3722-4AB2-B66C-40A42E867B10}"/>
              </a:ext>
            </a:extLst>
          </p:cNvPr>
          <p:cNvGrpSpPr/>
          <p:nvPr/>
        </p:nvGrpSpPr>
        <p:grpSpPr>
          <a:xfrm>
            <a:off x="-125129" y="-1404547"/>
            <a:ext cx="12317129" cy="8476678"/>
            <a:chOff x="316662" y="-455422"/>
            <a:chExt cx="11549054" cy="7426544"/>
          </a:xfrm>
          <a:blipFill>
            <a:blip r:embed="rId2"/>
            <a:stretch>
              <a:fillRect/>
            </a:stretch>
          </a:blipFill>
        </p:grpSpPr>
        <p:sp>
          <p:nvSpPr>
            <p:cNvPr id="9" name="Шестиугольник 8">
              <a:extLst>
                <a:ext uri="{FF2B5EF4-FFF2-40B4-BE49-F238E27FC236}">
                  <a16:creationId xmlns:a16="http://schemas.microsoft.com/office/drawing/2014/main" id="{71CB1828-0CAD-4227-A8FD-8B183F7354C9}"/>
                </a:ext>
              </a:extLst>
            </p:cNvPr>
            <p:cNvSpPr/>
            <p:nvPr/>
          </p:nvSpPr>
          <p:spPr>
            <a:xfrm>
              <a:off x="6759615" y="497711"/>
              <a:ext cx="3067291" cy="251170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Шестиугольник 9">
              <a:extLst>
                <a:ext uri="{FF2B5EF4-FFF2-40B4-BE49-F238E27FC236}">
                  <a16:creationId xmlns:a16="http://schemas.microsoft.com/office/drawing/2014/main" id="{A731BE29-7489-4A52-B1DF-135EB6E30764}"/>
                </a:ext>
              </a:extLst>
            </p:cNvPr>
            <p:cNvSpPr/>
            <p:nvPr/>
          </p:nvSpPr>
          <p:spPr>
            <a:xfrm>
              <a:off x="4451349" y="1829765"/>
              <a:ext cx="2707593" cy="214158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Шестиугольник 10">
              <a:extLst>
                <a:ext uri="{FF2B5EF4-FFF2-40B4-BE49-F238E27FC236}">
                  <a16:creationId xmlns:a16="http://schemas.microsoft.com/office/drawing/2014/main" id="{F5FC23C2-594C-458B-90BE-48D839F7F834}"/>
                </a:ext>
              </a:extLst>
            </p:cNvPr>
            <p:cNvSpPr/>
            <p:nvPr/>
          </p:nvSpPr>
          <p:spPr>
            <a:xfrm>
              <a:off x="6599914" y="3154205"/>
              <a:ext cx="2707593" cy="235534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Шестиугольник 11">
              <a:extLst>
                <a:ext uri="{FF2B5EF4-FFF2-40B4-BE49-F238E27FC236}">
                  <a16:creationId xmlns:a16="http://schemas.microsoft.com/office/drawing/2014/main" id="{DFE9CDC3-BD00-411A-8FE5-FC325E43029F}"/>
                </a:ext>
              </a:extLst>
            </p:cNvPr>
            <p:cNvSpPr/>
            <p:nvPr/>
          </p:nvSpPr>
          <p:spPr>
            <a:xfrm>
              <a:off x="9088938" y="2366265"/>
              <a:ext cx="2707593" cy="235534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Шестиугольник 12">
              <a:extLst>
                <a:ext uri="{FF2B5EF4-FFF2-40B4-BE49-F238E27FC236}">
                  <a16:creationId xmlns:a16="http://schemas.microsoft.com/office/drawing/2014/main" id="{3DE1E07F-1A0D-4F17-BB36-DF3B914413FB}"/>
                </a:ext>
              </a:extLst>
            </p:cNvPr>
            <p:cNvSpPr/>
            <p:nvPr/>
          </p:nvSpPr>
          <p:spPr>
            <a:xfrm>
              <a:off x="9420949" y="-455422"/>
              <a:ext cx="2444767" cy="21097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Шестиугольник 13">
              <a:extLst>
                <a:ext uri="{FF2B5EF4-FFF2-40B4-BE49-F238E27FC236}">
                  <a16:creationId xmlns:a16="http://schemas.microsoft.com/office/drawing/2014/main" id="{12876DDC-6785-4975-84C2-49F36E0DDC16}"/>
                </a:ext>
              </a:extLst>
            </p:cNvPr>
            <p:cNvSpPr/>
            <p:nvPr/>
          </p:nvSpPr>
          <p:spPr>
            <a:xfrm>
              <a:off x="4191523" y="4144422"/>
              <a:ext cx="2707593" cy="230273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Шестиугольник 14">
              <a:extLst>
                <a:ext uri="{FF2B5EF4-FFF2-40B4-BE49-F238E27FC236}">
                  <a16:creationId xmlns:a16="http://schemas.microsoft.com/office/drawing/2014/main" id="{81D39501-8AC4-40A8-9DF3-FF1BAD712BB2}"/>
                </a:ext>
              </a:extLst>
            </p:cNvPr>
            <p:cNvSpPr/>
            <p:nvPr/>
          </p:nvSpPr>
          <p:spPr>
            <a:xfrm>
              <a:off x="3368703" y="3284237"/>
              <a:ext cx="1362159" cy="123139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Шестиугольник 15">
              <a:extLst>
                <a:ext uri="{FF2B5EF4-FFF2-40B4-BE49-F238E27FC236}">
                  <a16:creationId xmlns:a16="http://schemas.microsoft.com/office/drawing/2014/main" id="{F876E8A3-8ADC-414C-A446-6759765C71C5}"/>
                </a:ext>
              </a:extLst>
            </p:cNvPr>
            <p:cNvSpPr/>
            <p:nvPr/>
          </p:nvSpPr>
          <p:spPr>
            <a:xfrm>
              <a:off x="1548468" y="4829537"/>
              <a:ext cx="2707593" cy="214158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Шестиугольник 16">
              <a:extLst>
                <a:ext uri="{FF2B5EF4-FFF2-40B4-BE49-F238E27FC236}">
                  <a16:creationId xmlns:a16="http://schemas.microsoft.com/office/drawing/2014/main" id="{03917587-5906-4635-A8E7-E95585D82F49}"/>
                </a:ext>
              </a:extLst>
            </p:cNvPr>
            <p:cNvSpPr/>
            <p:nvPr/>
          </p:nvSpPr>
          <p:spPr>
            <a:xfrm>
              <a:off x="840754" y="2249767"/>
              <a:ext cx="2707593" cy="214158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D6CF5F61-2378-495A-8FBB-5824EF624585}"/>
                </a:ext>
              </a:extLst>
            </p:cNvPr>
            <p:cNvSpPr/>
            <p:nvPr/>
          </p:nvSpPr>
          <p:spPr>
            <a:xfrm>
              <a:off x="316662" y="4515628"/>
              <a:ext cx="1476318" cy="12505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Овал 6">
            <a:extLst>
              <a:ext uri="{FF2B5EF4-FFF2-40B4-BE49-F238E27FC236}">
                <a16:creationId xmlns:a16="http://schemas.microsoft.com/office/drawing/2014/main" id="{D214E529-3886-4FEA-8E32-634705515275}"/>
              </a:ext>
            </a:extLst>
          </p:cNvPr>
          <p:cNvSpPr/>
          <p:nvPr/>
        </p:nvSpPr>
        <p:spPr>
          <a:xfrm>
            <a:off x="2133600" y="1249680"/>
            <a:ext cx="8244840" cy="38455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B49F4-90C1-4652-ADAE-36454E61EE19}"/>
              </a:ext>
            </a:extLst>
          </p:cNvPr>
          <p:cNvSpPr txBox="1"/>
          <p:nvPr/>
        </p:nvSpPr>
        <p:spPr>
          <a:xfrm>
            <a:off x="394218" y="24788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T Travels Black" panose="02000503040000020004" pitchFamily="2" charset="-52"/>
              </a:rPr>
              <a:t>Аналоги: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52294-E936-4C03-A320-2A6254B0B48E}"/>
              </a:ext>
            </a:extLst>
          </p:cNvPr>
          <p:cNvSpPr txBox="1"/>
          <p:nvPr/>
        </p:nvSpPr>
        <p:spPr>
          <a:xfrm>
            <a:off x="561858" y="2641600"/>
            <a:ext cx="105105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Минусы аналога:</a:t>
            </a:r>
          </a:p>
          <a:p>
            <a:pPr marL="342900" indent="-342900" algn="ctr">
              <a:buAutoNum type="arabicPeriod"/>
            </a:pPr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Плохой русификатор</a:t>
            </a:r>
          </a:p>
          <a:p>
            <a:pPr marL="342900" indent="-342900" algn="ctr">
              <a:buAutoNum type="arabicPeriod"/>
            </a:pPr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Захламленность экрана</a:t>
            </a:r>
          </a:p>
          <a:p>
            <a:pPr marL="342900" indent="-342900" algn="ctr">
              <a:buAutoNum type="arabicPeriod"/>
            </a:pPr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Отсутствие сортировки</a:t>
            </a:r>
          </a:p>
          <a:p>
            <a:pPr marL="342900" indent="-342900" algn="ctr">
              <a:buAutoNum type="arabicPeriod"/>
            </a:pPr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Реклама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D3D4A-B506-4BE2-9998-439131834675}"/>
              </a:ext>
            </a:extLst>
          </p:cNvPr>
          <p:cNvSpPr txBox="1"/>
          <p:nvPr/>
        </p:nvSpPr>
        <p:spPr>
          <a:xfrm>
            <a:off x="3178058" y="2272268"/>
            <a:ext cx="606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Есть всего один аналог </a:t>
            </a:r>
            <a:r>
              <a:rPr lang="en-US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– </a:t>
            </a:r>
            <a:r>
              <a:rPr lang="ru-RU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приложение </a:t>
            </a:r>
            <a:r>
              <a:rPr lang="en-US" dirty="0" err="1">
                <a:solidFill>
                  <a:schemeClr val="bg1"/>
                </a:solidFill>
                <a:latin typeface="TT Travels DemiBold Italic" panose="02000503030000090004" pitchFamily="2" charset="-52"/>
              </a:rPr>
              <a:t>izi.Travel</a:t>
            </a:r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3663A1A-931A-4009-BBBE-2D3F6E707706}"/>
              </a:ext>
            </a:extLst>
          </p:cNvPr>
          <p:cNvGrpSpPr/>
          <p:nvPr/>
        </p:nvGrpSpPr>
        <p:grpSpPr>
          <a:xfrm>
            <a:off x="12353055" y="-178990"/>
            <a:ext cx="6654496" cy="7906749"/>
            <a:chOff x="5609000" y="193041"/>
            <a:chExt cx="6654496" cy="7906749"/>
          </a:xfrm>
          <a:blipFill>
            <a:blip r:embed="rId3"/>
            <a:stretch>
              <a:fillRect/>
            </a:stretch>
          </a:blipFill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FED87B8B-1E7E-40B7-AFEE-BF70A6CE8D7A}"/>
                </a:ext>
              </a:extLst>
            </p:cNvPr>
            <p:cNvSpPr/>
            <p:nvPr/>
          </p:nvSpPr>
          <p:spPr>
            <a:xfrm>
              <a:off x="8663651" y="2129742"/>
              <a:ext cx="1093807" cy="9549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9B7A544F-6719-4E50-90F8-0ECA7B9AA143}"/>
                </a:ext>
              </a:extLst>
            </p:cNvPr>
            <p:cNvSpPr/>
            <p:nvPr/>
          </p:nvSpPr>
          <p:spPr>
            <a:xfrm>
              <a:off x="9210554" y="193041"/>
              <a:ext cx="2095765" cy="18296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43D77226-0061-4EFD-99F2-1C6AC3EFA641}"/>
                </a:ext>
              </a:extLst>
            </p:cNvPr>
            <p:cNvSpPr/>
            <p:nvPr/>
          </p:nvSpPr>
          <p:spPr>
            <a:xfrm>
              <a:off x="9808356" y="1945640"/>
              <a:ext cx="2455140" cy="2143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44C7477D-F7F8-4354-BF5E-10D35EBBECC7}"/>
                </a:ext>
              </a:extLst>
            </p:cNvPr>
            <p:cNvSpPr/>
            <p:nvPr/>
          </p:nvSpPr>
          <p:spPr>
            <a:xfrm>
              <a:off x="7708678" y="3320876"/>
              <a:ext cx="2171922" cy="18961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5E767D93-D949-43F9-A163-39ABA9175A7B}"/>
                </a:ext>
              </a:extLst>
            </p:cNvPr>
            <p:cNvSpPr/>
            <p:nvPr/>
          </p:nvSpPr>
          <p:spPr>
            <a:xfrm>
              <a:off x="5609000" y="5726430"/>
              <a:ext cx="1274957" cy="11130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AA4FF5C4-8928-41AD-A8CF-F8EBAE061E9B}"/>
                </a:ext>
              </a:extLst>
            </p:cNvPr>
            <p:cNvSpPr/>
            <p:nvPr/>
          </p:nvSpPr>
          <p:spPr>
            <a:xfrm>
              <a:off x="6273701" y="4479523"/>
              <a:ext cx="1576273" cy="13761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E800E5C4-1622-4EDB-AC4C-B62891993A31}"/>
                </a:ext>
              </a:extLst>
            </p:cNvPr>
            <p:cNvSpPr/>
            <p:nvPr/>
          </p:nvSpPr>
          <p:spPr>
            <a:xfrm>
              <a:off x="9890283" y="4314817"/>
              <a:ext cx="1953601" cy="1705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F6B7296C-77CF-48D8-9218-25A59180E899}"/>
                </a:ext>
              </a:extLst>
            </p:cNvPr>
            <p:cNvSpPr/>
            <p:nvPr/>
          </p:nvSpPr>
          <p:spPr>
            <a:xfrm>
              <a:off x="7417022" y="5468095"/>
              <a:ext cx="3014488" cy="26316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3766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78914C6-A649-4AFF-84B5-51538AC17410}"/>
              </a:ext>
            </a:extLst>
          </p:cNvPr>
          <p:cNvGrpSpPr/>
          <p:nvPr/>
        </p:nvGrpSpPr>
        <p:grpSpPr>
          <a:xfrm>
            <a:off x="5609000" y="193041"/>
            <a:ext cx="6654496" cy="7906749"/>
            <a:chOff x="5609000" y="193041"/>
            <a:chExt cx="6654496" cy="7906749"/>
          </a:xfrm>
          <a:blipFill>
            <a:blip r:embed="rId2"/>
            <a:stretch>
              <a:fillRect/>
            </a:stretch>
          </a:blipFill>
        </p:grpSpPr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940C4C66-9BD6-4C68-B699-2AD8B5E8EE75}"/>
                </a:ext>
              </a:extLst>
            </p:cNvPr>
            <p:cNvSpPr/>
            <p:nvPr/>
          </p:nvSpPr>
          <p:spPr>
            <a:xfrm>
              <a:off x="8663651" y="2129742"/>
              <a:ext cx="1093807" cy="9549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5FAC5F4C-382F-4292-9803-28C66E23E071}"/>
                </a:ext>
              </a:extLst>
            </p:cNvPr>
            <p:cNvSpPr/>
            <p:nvPr/>
          </p:nvSpPr>
          <p:spPr>
            <a:xfrm>
              <a:off x="9210554" y="193041"/>
              <a:ext cx="2095765" cy="18296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53C6BDC-F640-40D6-BD96-FD2EE138BFFE}"/>
                </a:ext>
              </a:extLst>
            </p:cNvPr>
            <p:cNvSpPr/>
            <p:nvPr/>
          </p:nvSpPr>
          <p:spPr>
            <a:xfrm>
              <a:off x="9808356" y="1945640"/>
              <a:ext cx="2455140" cy="2143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751401D-E536-46DA-BF4D-54EE5533130D}"/>
                </a:ext>
              </a:extLst>
            </p:cNvPr>
            <p:cNvSpPr/>
            <p:nvPr/>
          </p:nvSpPr>
          <p:spPr>
            <a:xfrm>
              <a:off x="7708678" y="3320876"/>
              <a:ext cx="2171922" cy="18961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B9201EA-A0E5-4699-8CC5-935CBBCAC718}"/>
                </a:ext>
              </a:extLst>
            </p:cNvPr>
            <p:cNvSpPr/>
            <p:nvPr/>
          </p:nvSpPr>
          <p:spPr>
            <a:xfrm>
              <a:off x="5609000" y="5726430"/>
              <a:ext cx="1274957" cy="11130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FBB353F5-18C6-4DC6-9CE5-72CA42071CA9}"/>
                </a:ext>
              </a:extLst>
            </p:cNvPr>
            <p:cNvSpPr/>
            <p:nvPr/>
          </p:nvSpPr>
          <p:spPr>
            <a:xfrm>
              <a:off x="6273701" y="4479523"/>
              <a:ext cx="1576273" cy="13761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AF4BA628-BED8-4FA1-A775-3DA06536A34D}"/>
                </a:ext>
              </a:extLst>
            </p:cNvPr>
            <p:cNvSpPr/>
            <p:nvPr/>
          </p:nvSpPr>
          <p:spPr>
            <a:xfrm>
              <a:off x="9890283" y="4314817"/>
              <a:ext cx="1953601" cy="1705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7A5FCE4-27EE-4D72-841C-26D3DBE8BE91}"/>
                </a:ext>
              </a:extLst>
            </p:cNvPr>
            <p:cNvSpPr/>
            <p:nvPr/>
          </p:nvSpPr>
          <p:spPr>
            <a:xfrm>
              <a:off x="7417022" y="5468095"/>
              <a:ext cx="3014488" cy="26316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Овал 8">
            <a:extLst>
              <a:ext uri="{FF2B5EF4-FFF2-40B4-BE49-F238E27FC236}">
                <a16:creationId xmlns:a16="http://schemas.microsoft.com/office/drawing/2014/main" id="{DDA6653C-21D6-4BFF-BE98-0A187EEEB78A}"/>
              </a:ext>
            </a:extLst>
          </p:cNvPr>
          <p:cNvSpPr/>
          <p:nvPr/>
        </p:nvSpPr>
        <p:spPr>
          <a:xfrm>
            <a:off x="-1417899" y="-1579944"/>
            <a:ext cx="9873205" cy="72052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91E9B-C530-4178-AC53-2F5D8D43E6F6}"/>
              </a:ext>
            </a:extLst>
          </p:cNvPr>
          <p:cNvSpPr txBox="1"/>
          <p:nvPr/>
        </p:nvSpPr>
        <p:spPr>
          <a:xfrm>
            <a:off x="424698" y="242684"/>
            <a:ext cx="562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T Travels Black" panose="02000503040000020004" pitchFamily="2" charset="-52"/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DBF5C-913C-4BF4-A1E7-66AFF3F1ADB0}"/>
              </a:ext>
            </a:extLst>
          </p:cNvPr>
          <p:cNvSpPr txBox="1"/>
          <p:nvPr/>
        </p:nvSpPr>
        <p:spPr>
          <a:xfrm>
            <a:off x="424698" y="812800"/>
            <a:ext cx="6433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Мы разработали приложение для туристов, путешественников и тех, кто тщательно выбирает место своего досуга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3040-C557-45F4-83B6-25B36BC53BEF}"/>
              </a:ext>
            </a:extLst>
          </p:cNvPr>
          <p:cNvSpPr txBox="1"/>
          <p:nvPr/>
        </p:nvSpPr>
        <p:spPr>
          <a:xfrm>
            <a:off x="729205" y="29515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50E21-73E5-4FCA-9E4D-1FC01A6B5DB6}"/>
              </a:ext>
            </a:extLst>
          </p:cNvPr>
          <p:cNvSpPr txBox="1"/>
          <p:nvPr/>
        </p:nvSpPr>
        <p:spPr>
          <a:xfrm>
            <a:off x="424698" y="2022676"/>
            <a:ext cx="7708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Из</a:t>
            </a:r>
            <a:r>
              <a:rPr lang="en-US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-</a:t>
            </a:r>
            <a:r>
              <a:rPr lang="ru-RU" sz="1600" dirty="0">
                <a:solidFill>
                  <a:schemeClr val="bg1"/>
                </a:solidFill>
                <a:latin typeface="TT Travels DemiBold Italic" panose="02000503030000090004" pitchFamily="2" charset="-52"/>
              </a:rPr>
              <a:t>за ограниченности сроков многое было не сделано, однако в перспективе можно улучшить приложение и добавить много новых достопримечательностей и городов.</a:t>
            </a:r>
          </a:p>
        </p:txBody>
      </p:sp>
    </p:spTree>
    <p:extLst>
      <p:ext uri="{BB962C8B-B14F-4D97-AF65-F5344CB8AC3E}">
        <p14:creationId xmlns:p14="http://schemas.microsoft.com/office/powerpoint/2010/main" val="5805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531</Words>
  <Application>Microsoft Office PowerPoint</Application>
  <PresentationFormat>Широкоэкранный</PresentationFormat>
  <Paragraphs>99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TT Travels Black</vt:lpstr>
      <vt:lpstr>TT Travels Bold</vt:lpstr>
      <vt:lpstr>TT Travels DemiBold Italic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MrRent.ru</dc:creator>
  <cp:lastModifiedBy>MrRent.ru</cp:lastModifiedBy>
  <cp:revision>9</cp:revision>
  <dcterms:created xsi:type="dcterms:W3CDTF">2024-04-24T05:11:06Z</dcterms:created>
  <dcterms:modified xsi:type="dcterms:W3CDTF">2024-04-26T01:15:38Z</dcterms:modified>
</cp:coreProperties>
</file>